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embeddedFontLst>
    <p:embeddedFont>
      <p:font typeface="Playfair Display"/>
      <p:regular r:id="rId20"/>
      <p:bold r:id="rId21"/>
      <p:italic r:id="rId22"/>
      <p:boldItalic r:id="rId23"/>
    </p:embeddedFont>
    <p:embeddedFont>
      <p:font typeface="Lor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Lora-regular.fntdata"/><Relationship Id="rId23" Type="http://schemas.openxmlformats.org/officeDocument/2006/relationships/font" Target="fonts/PlayfairDisplay-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ora-italic.fntdata"/><Relationship Id="rId25" Type="http://schemas.openxmlformats.org/officeDocument/2006/relationships/font" Target="fonts/Lora-bold.fntdata"/><Relationship Id="rId27"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0" y="694797"/>
            <a:ext cx="356" cy="356"/>
          </a:xfrm>
          <a:custGeom>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6043" cy="4114443"/>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59" name="Google Shape;159;p1: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0: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235" name="Google Shape;235;p20: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015a17250_0_7:notes"/>
          <p:cNvSpPr/>
          <p:nvPr>
            <p:ph idx="2" type="sldImg"/>
          </p:nvPr>
        </p:nvSpPr>
        <p:spPr>
          <a:xfrm>
            <a:off x="0" y="694797"/>
            <a:ext cx="300" cy="300"/>
          </a:xfrm>
          <a:custGeom>
            <a:pathLst>
              <a:path extrusionOk="0" h="120000" w="120000">
                <a:moveTo>
                  <a:pt x="0" y="0"/>
                </a:moveTo>
                <a:lnTo>
                  <a:pt x="120000" y="0"/>
                </a:lnTo>
                <a:lnTo>
                  <a:pt x="120000" y="120000"/>
                </a:lnTo>
                <a:lnTo>
                  <a:pt x="0" y="120000"/>
                </a:lnTo>
                <a:close/>
              </a:path>
            </a:pathLst>
          </a:custGeom>
        </p:spPr>
      </p:sp>
      <p:sp>
        <p:nvSpPr>
          <p:cNvPr id="245" name="Google Shape;245;g4015a17250_0_7:notes"/>
          <p:cNvSpPr txBox="1"/>
          <p:nvPr>
            <p:ph idx="1" type="body"/>
          </p:nvPr>
        </p:nvSpPr>
        <p:spPr>
          <a:xfrm>
            <a:off x="685800" y="4343400"/>
            <a:ext cx="5486100" cy="41145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5:notes"/>
          <p:cNvSpPr txBox="1"/>
          <p:nvPr>
            <p:ph idx="1" type="body"/>
          </p:nvPr>
        </p:nvSpPr>
        <p:spPr>
          <a:xfrm>
            <a:off x="685800" y="4343400"/>
            <a:ext cx="5486043" cy="4114443"/>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250" name="Google Shape;250;p5:notes"/>
          <p:cNvSpPr/>
          <p:nvPr>
            <p:ph idx="2" type="sldImg"/>
          </p:nvPr>
        </p:nvSpPr>
        <p:spPr>
          <a:xfrm>
            <a:off x="0" y="694797"/>
            <a:ext cx="356" cy="35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256" name="Google Shape;256;p6: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7:notes"/>
          <p:cNvSpPr txBox="1"/>
          <p:nvPr>
            <p:ph idx="1" type="body"/>
          </p:nvPr>
        </p:nvSpPr>
        <p:spPr>
          <a:xfrm>
            <a:off x="685800" y="4343400"/>
            <a:ext cx="5486043" cy="4114443"/>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263" name="Google Shape;263;p7:notes"/>
          <p:cNvSpPr/>
          <p:nvPr>
            <p:ph idx="2" type="sldImg"/>
          </p:nvPr>
        </p:nvSpPr>
        <p:spPr>
          <a:xfrm>
            <a:off x="0" y="694797"/>
            <a:ext cx="356" cy="35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67" name="Google Shape;167;p2: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72" name="Google Shape;172;p3: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83" name="Google Shape;183;p4: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91" name="Google Shape;191;p8: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197" name="Google Shape;197;p9: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1143000" y="695325"/>
            <a:ext cx="4570413" cy="342741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209" name="Google Shape;209;p10: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6:notes"/>
          <p:cNvSpPr/>
          <p:nvPr>
            <p:ph idx="2" type="sldImg"/>
          </p:nvPr>
        </p:nvSpPr>
        <p:spPr>
          <a:xfrm>
            <a:off x="1004038" y="694797"/>
            <a:ext cx="4848843" cy="3428643"/>
          </a:xfrm>
          <a:custGeom>
            <a:pathLst>
              <a:path extrusionOk="0" h="120000" w="120000">
                <a:moveTo>
                  <a:pt x="0" y="0"/>
                </a:moveTo>
                <a:lnTo>
                  <a:pt x="120000" y="0"/>
                </a:lnTo>
                <a:lnTo>
                  <a:pt x="120000" y="120000"/>
                </a:lnTo>
                <a:lnTo>
                  <a:pt x="0" y="120000"/>
                </a:lnTo>
                <a:close/>
              </a:path>
            </a:pathLst>
          </a:custGeom>
          <a:solidFill>
            <a:srgbClr val="4472C4"/>
          </a:solidFill>
          <a:ln cap="flat" cmpd="sng" w="12600">
            <a:solidFill>
              <a:srgbClr val="2F528F"/>
            </a:solidFill>
            <a:prstDash val="solid"/>
            <a:miter lim="8000"/>
            <a:headEnd len="sm" w="sm" type="none"/>
            <a:tailEnd len="sm" w="sm" type="none"/>
          </a:ln>
        </p:spPr>
      </p:sp>
      <p:sp>
        <p:nvSpPr>
          <p:cNvPr id="221" name="Google Shape;221;p16:notes"/>
          <p:cNvSpPr txBox="1"/>
          <p:nvPr>
            <p:ph idx="1" type="body"/>
          </p:nvPr>
        </p:nvSpPr>
        <p:spPr>
          <a:xfrm>
            <a:off x="685800" y="4343043"/>
            <a:ext cx="5486043" cy="4114443"/>
          </a:xfrm>
          <a:prstGeom prst="rect">
            <a:avLst/>
          </a:prstGeom>
          <a:noFill/>
          <a:ln>
            <a:noFill/>
          </a:ln>
        </p:spPr>
        <p:txBody>
          <a:bodyPr anchorCtr="0" anchor="t" bIns="0" lIns="0" spcFirstLastPara="1" rIns="0" wrap="square" tIns="0">
            <a:noAutofit/>
          </a:bodyPr>
          <a:lstStyle/>
          <a:p>
            <a:pPr indent="-215999" lvl="0" marL="215999"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8:notes"/>
          <p:cNvSpPr txBox="1"/>
          <p:nvPr>
            <p:ph idx="1" type="body"/>
          </p:nvPr>
        </p:nvSpPr>
        <p:spPr>
          <a:xfrm>
            <a:off x="685800" y="4343400"/>
            <a:ext cx="5486043" cy="4114443"/>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229" name="Google Shape;229;p18:notes"/>
          <p:cNvSpPr/>
          <p:nvPr>
            <p:ph idx="2" type="sldImg"/>
          </p:nvPr>
        </p:nvSpPr>
        <p:spPr>
          <a:xfrm>
            <a:off x="0" y="694797"/>
            <a:ext cx="356" cy="356"/>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
        <p:nvSpPr>
          <p:cNvPr id="15" name="Google Shape;15;p2"/>
          <p:cNvSpPr txBox="1"/>
          <p:nvPr>
            <p:ph type="title"/>
          </p:nvPr>
        </p:nvSpPr>
        <p:spPr>
          <a:xfrm>
            <a:off x="457200" y="273597"/>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
          <p:cNvSpPr txBox="1"/>
          <p:nvPr>
            <p:ph idx="1" type="body"/>
          </p:nvPr>
        </p:nvSpPr>
        <p:spPr>
          <a:xfrm>
            <a:off x="457200" y="1604515"/>
            <a:ext cx="8229243" cy="4525923"/>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indent="-381000" lvl="1" marL="914400" marR="0" rtl="0" algn="l">
              <a:lnSpc>
                <a:spcPct val="90000"/>
              </a:lnSpc>
              <a:spcBef>
                <a:spcPts val="141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457200" y="305638"/>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1"/>
          <p:cNvSpPr txBox="1"/>
          <p:nvPr>
            <p:ph idx="1" type="body"/>
          </p:nvPr>
        </p:nvSpPr>
        <p:spPr>
          <a:xfrm rot="5400000">
            <a:off x="2516762" y="-455048"/>
            <a:ext cx="4110118" cy="8229243"/>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4953780" y="1981980"/>
            <a:ext cx="5408639" cy="2057400"/>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2"/>
          <p:cNvSpPr txBox="1"/>
          <p:nvPr>
            <p:ph idx="1" type="body"/>
          </p:nvPr>
        </p:nvSpPr>
        <p:spPr>
          <a:xfrm rot="5400000">
            <a:off x="762838" y="722"/>
            <a:ext cx="5408639" cy="6019915"/>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2"/>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8" name="Shape 88"/>
        <p:cNvGrpSpPr/>
        <p:nvPr/>
      </p:nvGrpSpPr>
      <p:grpSpPr>
        <a:xfrm>
          <a:off x="0" y="0"/>
          <a:ext cx="0" cy="0"/>
          <a:chOff x="0" y="0"/>
          <a:chExt cx="0" cy="0"/>
        </a:xfrm>
      </p:grpSpPr>
      <p:sp>
        <p:nvSpPr>
          <p:cNvPr id="89" name="Google Shape;89;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 name="Google Shape;91;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4" name="Shape 94"/>
        <p:cNvGrpSpPr/>
        <p:nvPr/>
      </p:nvGrpSpPr>
      <p:grpSpPr>
        <a:xfrm>
          <a:off x="0" y="0"/>
          <a:ext cx="0" cy="0"/>
          <a:chOff x="0" y="0"/>
          <a:chExt cx="0" cy="0"/>
        </a:xfrm>
      </p:grpSpPr>
      <p:sp>
        <p:nvSpPr>
          <p:cNvPr id="95" name="Google Shape;95;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97" name="Google Shape;97;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0" name="Shape 100"/>
        <p:cNvGrpSpPr/>
        <p:nvPr/>
      </p:nvGrpSpPr>
      <p:grpSpPr>
        <a:xfrm>
          <a:off x="0" y="0"/>
          <a:ext cx="0" cy="0"/>
          <a:chOff x="0" y="0"/>
          <a:chExt cx="0" cy="0"/>
        </a:xfrm>
      </p:grpSpPr>
      <p:sp>
        <p:nvSpPr>
          <p:cNvPr id="101" name="Google Shape;101;p16"/>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16"/>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03" name="Google Shape;103;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6" name="Shape 106"/>
        <p:cNvGrpSpPr/>
        <p:nvPr/>
      </p:nvGrpSpPr>
      <p:grpSpPr>
        <a:xfrm>
          <a:off x="0" y="0"/>
          <a:ext cx="0" cy="0"/>
          <a:chOff x="0" y="0"/>
          <a:chExt cx="0" cy="0"/>
        </a:xfrm>
      </p:grpSpPr>
      <p:sp>
        <p:nvSpPr>
          <p:cNvPr id="107" name="Google Shape;107;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17"/>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9" name="Google Shape;109;p17"/>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0" name="Google Shape;110;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3" name="Shape 113"/>
        <p:cNvGrpSpPr/>
        <p:nvPr/>
      </p:nvGrpSpPr>
      <p:grpSpPr>
        <a:xfrm>
          <a:off x="0" y="0"/>
          <a:ext cx="0" cy="0"/>
          <a:chOff x="0" y="0"/>
          <a:chExt cx="0" cy="0"/>
        </a:xfrm>
      </p:grpSpPr>
      <p:sp>
        <p:nvSpPr>
          <p:cNvPr id="114" name="Google Shape;114;p18"/>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Google Shape;115;p18"/>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16" name="Google Shape;116;p18"/>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7" name="Google Shape;117;p18"/>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18" name="Google Shape;118;p18"/>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2" name="Shape 122"/>
        <p:cNvGrpSpPr/>
        <p:nvPr/>
      </p:nvGrpSpPr>
      <p:grpSpPr>
        <a:xfrm>
          <a:off x="0" y="0"/>
          <a:ext cx="0" cy="0"/>
          <a:chOff x="0" y="0"/>
          <a:chExt cx="0" cy="0"/>
        </a:xfrm>
      </p:grpSpPr>
      <p:sp>
        <p:nvSpPr>
          <p:cNvPr id="123" name="Google Shape;123;p1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4" name="Google Shape;124;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Google Shape;128;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2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3" name="Google Shape;133;p21"/>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34" name="Google Shape;134;p21"/>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35" name="Google Shape;135;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6" name="Google Shape;136;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1122480"/>
            <a:ext cx="6858000" cy="2387516"/>
          </a:xfrm>
          <a:prstGeom prst="rect">
            <a:avLst/>
          </a:prstGeom>
          <a:noFill/>
          <a:ln>
            <a:noFill/>
          </a:ln>
        </p:spPr>
        <p:txBody>
          <a:bodyPr anchorCtr="1" anchor="b" bIns="0" lIns="0" spcFirstLastPara="1" rIns="0" wrap="square" tIns="0"/>
          <a:lstStyle>
            <a:lvl1pPr lvl="0" marR="0" rtl="0" algn="ctr">
              <a:lnSpc>
                <a:spcPct val="100000"/>
              </a:lnSpc>
              <a:spcBef>
                <a:spcPts val="0"/>
              </a:spcBef>
              <a:spcAft>
                <a:spcPts val="0"/>
              </a:spcAft>
              <a:buClr>
                <a:srgbClr val="000080"/>
              </a:buClr>
              <a:buSzPts val="6000"/>
              <a:buFont typeface="Arial"/>
              <a:buNone/>
              <a:defRPr b="0" i="0" sz="6000"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subTitle"/>
          </p:nvPr>
        </p:nvSpPr>
        <p:spPr>
          <a:xfrm>
            <a:off x="1143000" y="3602159"/>
            <a:ext cx="6858000" cy="1655640"/>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lvl="2"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lvl="3"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lvl="4"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p2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0" name="Google Shape;140;p22"/>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41" name="Google Shape;141;p22"/>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42" name="Google Shape;142;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 name="Google Shape;143;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5" name="Shape 145"/>
        <p:cNvGrpSpPr/>
        <p:nvPr/>
      </p:nvGrpSpPr>
      <p:grpSpPr>
        <a:xfrm>
          <a:off x="0" y="0"/>
          <a:ext cx="0" cy="0"/>
          <a:chOff x="0" y="0"/>
          <a:chExt cx="0" cy="0"/>
        </a:xfrm>
      </p:grpSpPr>
      <p:sp>
        <p:nvSpPr>
          <p:cNvPr id="146" name="Google Shape;146;p2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7" name="Google Shape;147;p23"/>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8" name="Google Shape;148;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9" name="Google Shape;149;p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1" name="Shape 151"/>
        <p:cNvGrpSpPr/>
        <p:nvPr/>
      </p:nvGrpSpPr>
      <p:grpSpPr>
        <a:xfrm>
          <a:off x="0" y="0"/>
          <a:ext cx="0" cy="0"/>
          <a:chOff x="0" y="0"/>
          <a:chExt cx="0" cy="0"/>
        </a:xfrm>
      </p:grpSpPr>
      <p:sp>
        <p:nvSpPr>
          <p:cNvPr id="152" name="Google Shape;152;p24"/>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3" name="Google Shape;153;p24"/>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4" name="Google Shape;154;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5" name="Google Shape;155;p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457200" y="305638"/>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2" type="title"/>
          </p:nvPr>
        </p:nvSpPr>
        <p:spPr>
          <a:xfrm>
            <a:off x="457200" y="1604515"/>
            <a:ext cx="8229243" cy="4110118"/>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623876" y="1709644"/>
            <a:ext cx="7886882" cy="2852644"/>
          </a:xfrm>
          <a:prstGeom prst="rect">
            <a:avLst/>
          </a:prstGeom>
          <a:noFill/>
          <a:ln>
            <a:noFill/>
          </a:ln>
        </p:spPr>
        <p:txBody>
          <a:bodyPr anchorCtr="1" anchor="b" bIns="0" lIns="0" spcFirstLastPara="1" rIns="0" wrap="square" tIns="0"/>
          <a:lstStyle>
            <a:lvl1pPr lvl="0" marR="0" rtl="0" algn="ctr">
              <a:lnSpc>
                <a:spcPct val="100000"/>
              </a:lnSpc>
              <a:spcBef>
                <a:spcPts val="0"/>
              </a:spcBef>
              <a:spcAft>
                <a:spcPts val="0"/>
              </a:spcAft>
              <a:buClr>
                <a:srgbClr val="000080"/>
              </a:buClr>
              <a:buSzPts val="6000"/>
              <a:buFont typeface="Arial"/>
              <a:buNone/>
              <a:defRPr b="0" i="0" sz="6000"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5"/>
          <p:cNvSpPr txBox="1"/>
          <p:nvPr>
            <p:ph idx="1" type="body"/>
          </p:nvPr>
        </p:nvSpPr>
        <p:spPr>
          <a:xfrm>
            <a:off x="623876" y="4589638"/>
            <a:ext cx="7886882" cy="1500118"/>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898989"/>
              </a:buClr>
              <a:buSzPts val="2400"/>
              <a:buFont typeface="Arial"/>
              <a:buNone/>
              <a:defRPr b="0" i="0" sz="2400" u="none" cap="none" strike="noStrike">
                <a:solidFill>
                  <a:srgbClr val="898989"/>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305638"/>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2" type="title"/>
          </p:nvPr>
        </p:nvSpPr>
        <p:spPr>
          <a:xfrm>
            <a:off x="457200" y="1604881"/>
            <a:ext cx="4038475" cy="4110118"/>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6"/>
          <p:cNvSpPr txBox="1"/>
          <p:nvPr>
            <p:ph idx="3" type="title"/>
          </p:nvPr>
        </p:nvSpPr>
        <p:spPr>
          <a:xfrm>
            <a:off x="4648315" y="1604881"/>
            <a:ext cx="4038475" cy="4110118"/>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6"/>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630359" y="365037"/>
            <a:ext cx="7886882" cy="1325523"/>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630359" y="1681197"/>
            <a:ext cx="3868561" cy="824038"/>
          </a:xfrm>
          <a:prstGeom prst="rect">
            <a:avLst/>
          </a:prstGeom>
          <a:noFill/>
          <a:ln>
            <a:noFill/>
          </a:ln>
        </p:spPr>
        <p:txBody>
          <a:bodyPr anchorCtr="0" anchor="b" bIns="0" lIns="0" spcFirstLastPara="1" rIns="0" wrap="square" tIns="0"/>
          <a:lstStyle>
            <a:lvl1pPr indent="-228600" lvl="0" marL="45720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2" type="title"/>
          </p:nvPr>
        </p:nvSpPr>
        <p:spPr>
          <a:xfrm>
            <a:off x="630359" y="2505236"/>
            <a:ext cx="3868561" cy="3684602"/>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7"/>
          <p:cNvSpPr txBox="1"/>
          <p:nvPr>
            <p:ph idx="3" type="body"/>
          </p:nvPr>
        </p:nvSpPr>
        <p:spPr>
          <a:xfrm>
            <a:off x="4629241" y="1681197"/>
            <a:ext cx="3887635" cy="824038"/>
          </a:xfrm>
          <a:prstGeom prst="rect">
            <a:avLst/>
          </a:prstGeom>
          <a:noFill/>
          <a:ln>
            <a:noFill/>
          </a:ln>
        </p:spPr>
        <p:txBody>
          <a:bodyPr anchorCtr="0" anchor="b" bIns="0" lIns="0" spcFirstLastPara="1" rIns="0" wrap="square" tIns="0"/>
          <a:lstStyle>
            <a:lvl1pPr indent="-228600" lvl="0" marL="45720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4" type="title"/>
          </p:nvPr>
        </p:nvSpPr>
        <p:spPr>
          <a:xfrm>
            <a:off x="4629241" y="2505236"/>
            <a:ext cx="3887635" cy="3684602"/>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7"/>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305638"/>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80"/>
              </a:buClr>
              <a:buSzPts val="3410"/>
              <a:buFont typeface="Arial"/>
              <a:buNone/>
              <a:defRPr b="0" i="0" sz="3409"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8"/>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630359" y="457200"/>
            <a:ext cx="2949479" cy="1600200"/>
          </a:xfrm>
          <a:prstGeom prst="rect">
            <a:avLst/>
          </a:prstGeom>
          <a:noFill/>
          <a:ln>
            <a:noFill/>
          </a:ln>
        </p:spPr>
        <p:txBody>
          <a:bodyPr anchorCtr="1" anchor="b" bIns="0" lIns="0" spcFirstLastPara="1" rIns="0" wrap="square" tIns="0"/>
          <a:lstStyle>
            <a:lvl1pPr lvl="0" marR="0" rtl="0" algn="ctr">
              <a:lnSpc>
                <a:spcPct val="100000"/>
              </a:lnSpc>
              <a:spcBef>
                <a:spcPts val="0"/>
              </a:spcBef>
              <a:spcAft>
                <a:spcPts val="0"/>
              </a:spcAft>
              <a:buClr>
                <a:srgbClr val="000080"/>
              </a:buClr>
              <a:buSzPts val="3200"/>
              <a:buFont typeface="Arial"/>
              <a:buNone/>
              <a:defRPr b="0" i="0" sz="3200"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9"/>
          <p:cNvSpPr txBox="1"/>
          <p:nvPr>
            <p:ph idx="2" type="title"/>
          </p:nvPr>
        </p:nvSpPr>
        <p:spPr>
          <a:xfrm>
            <a:off x="3887635" y="987478"/>
            <a:ext cx="4629241" cy="4873678"/>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1pPr>
            <a:lvl2pPr lvl="1">
              <a:spcBef>
                <a:spcPts val="1285"/>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9"/>
          <p:cNvSpPr txBox="1"/>
          <p:nvPr>
            <p:ph idx="1" type="body"/>
          </p:nvPr>
        </p:nvSpPr>
        <p:spPr>
          <a:xfrm>
            <a:off x="630359" y="2057400"/>
            <a:ext cx="2949479" cy="3811676"/>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630359" y="457200"/>
            <a:ext cx="2949479" cy="1600200"/>
          </a:xfrm>
          <a:prstGeom prst="rect">
            <a:avLst/>
          </a:prstGeom>
          <a:noFill/>
          <a:ln>
            <a:noFill/>
          </a:ln>
        </p:spPr>
        <p:txBody>
          <a:bodyPr anchorCtr="1" anchor="b" bIns="0" lIns="0" spcFirstLastPara="1" rIns="0" wrap="square" tIns="0"/>
          <a:lstStyle>
            <a:lvl1pPr lvl="0" marR="0" rtl="0" algn="ctr">
              <a:lnSpc>
                <a:spcPct val="100000"/>
              </a:lnSpc>
              <a:spcBef>
                <a:spcPts val="0"/>
              </a:spcBef>
              <a:spcAft>
                <a:spcPts val="0"/>
              </a:spcAft>
              <a:buClr>
                <a:srgbClr val="000080"/>
              </a:buClr>
              <a:buSzPts val="3200"/>
              <a:buFont typeface="Arial"/>
              <a:buNone/>
              <a:defRPr b="0" i="0" sz="3200" u="none" cap="none" strike="noStrike">
                <a:solidFill>
                  <a:srgbClr val="00008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0"/>
          <p:cNvSpPr txBox="1"/>
          <p:nvPr>
            <p:ph idx="2" type="title"/>
          </p:nvPr>
        </p:nvSpPr>
        <p:spPr>
          <a:xfrm>
            <a:off x="3887635" y="987478"/>
            <a:ext cx="4629241" cy="4873678"/>
          </a:xfrm>
          <a:prstGeom prst="rect">
            <a:avLst/>
          </a:prstGeom>
          <a:noFill/>
          <a:ln>
            <a:noFill/>
          </a:ln>
        </p:spPr>
        <p:txBody>
          <a:bodyPr anchorCtr="1" anchor="t" bIns="0" lIns="0" spcFirstLastPara="1" rIns="0" wrap="square" tIns="0"/>
          <a:lstStyle>
            <a:lvl1pPr lvl="0" marR="0" rtl="0" algn="ctr">
              <a:lnSpc>
                <a:spcPct val="10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10"/>
          <p:cNvSpPr txBox="1"/>
          <p:nvPr>
            <p:ph idx="1" type="body"/>
          </p:nvPr>
        </p:nvSpPr>
        <p:spPr>
          <a:xfrm>
            <a:off x="630359" y="2057400"/>
            <a:ext cx="2949479" cy="3811676"/>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05638"/>
            <a:ext cx="8229243" cy="1144801"/>
          </a:xfrm>
          <a:prstGeom prst="rect">
            <a:avLst/>
          </a:prstGeom>
          <a:noFill/>
          <a:ln>
            <a:noFill/>
          </a:ln>
        </p:spPr>
        <p:txBody>
          <a:bodyPr anchorCtr="1" anchor="ctr" bIns="0" lIns="0" spcFirstLastPara="1" rIns="0" wrap="square" tIns="0"/>
          <a:lstStyle>
            <a:lvl1pPr lvl="0" marR="0" rtl="0" algn="ctr">
              <a:lnSpc>
                <a:spcPct val="10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4515"/>
            <a:ext cx="8229243" cy="4110118"/>
          </a:xfrm>
          <a:prstGeom prst="rect">
            <a:avLst/>
          </a:prstGeom>
          <a:noFill/>
          <a:ln>
            <a:noFill/>
          </a:ln>
        </p:spPr>
        <p:txBody>
          <a:bodyPr anchorCtr="0" anchor="t" bIns="0" lIns="0" spcFirstLastPara="1" rIns="0" wrap="square" tIns="0"/>
          <a:lstStyle>
            <a:lvl1pPr indent="-228600" lvl="0" marL="457200" marR="0" rtl="0" algn="l">
              <a:lnSpc>
                <a:spcPct val="100000"/>
              </a:lnSpc>
              <a:spcBef>
                <a:spcPts val="0"/>
              </a:spcBef>
              <a:spcAft>
                <a:spcPts val="0"/>
              </a:spcAft>
              <a:buClr>
                <a:srgbClr val="000000"/>
              </a:buClr>
              <a:buSzPts val="2910"/>
              <a:buFont typeface="Arial"/>
              <a:buNone/>
              <a:defRPr b="0" i="0" sz="2910" u="none" cap="none" strike="noStrike">
                <a:solidFill>
                  <a:srgbClr val="000000"/>
                </a:solidFill>
                <a:latin typeface="Arial"/>
                <a:ea typeface="Arial"/>
                <a:cs typeface="Arial"/>
                <a:sym typeface="Arial"/>
              </a:defRPr>
            </a:lvl1pPr>
            <a:lvl2pPr indent="-381000" lvl="1" marL="914400" marR="0" rtl="0" algn="l">
              <a:lnSpc>
                <a:spcPct val="90000"/>
              </a:lnSpc>
              <a:spcBef>
                <a:spcPts val="1285"/>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051599"/>
            <a:ext cx="2130122" cy="473037"/>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6964" y="6051599"/>
            <a:ext cx="2898364" cy="473037"/>
          </a:xfrm>
          <a:prstGeom prst="rect">
            <a:avLst/>
          </a:prstGeom>
          <a:noFill/>
          <a:ln>
            <a:noFill/>
          </a:ln>
        </p:spPr>
        <p:txBody>
          <a:bodyPr anchorCtr="1" anchor="t" bIns="0" lIns="0" spcFirstLastPara="1" rIns="0" wrap="square" tIns="0"/>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5964" y="6051599"/>
            <a:ext cx="2130122" cy="473037"/>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5" name="Google Shape;85;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1.jpg"/><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28.png"/><Relationship Id="rId6" Type="http://schemas.openxmlformats.org/officeDocument/2006/relationships/image" Target="../media/image12.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DADADA"/>
            </a:gs>
          </a:gsLst>
          <a:path path="circle">
            <a:fillToRect b="50%" l="50%" r="50%" t="50%"/>
          </a:path>
          <a:tileRect/>
        </a:gradFill>
      </p:bgPr>
    </p:bg>
    <p:spTree>
      <p:nvGrpSpPr>
        <p:cNvPr id="160" name="Shape 160"/>
        <p:cNvGrpSpPr/>
        <p:nvPr/>
      </p:nvGrpSpPr>
      <p:grpSpPr>
        <a:xfrm>
          <a:off x="0" y="0"/>
          <a:ext cx="0" cy="0"/>
          <a:chOff x="0" y="0"/>
          <a:chExt cx="0" cy="0"/>
        </a:xfrm>
      </p:grpSpPr>
      <p:sp>
        <p:nvSpPr>
          <p:cNvPr id="161" name="Google Shape;161;p25"/>
          <p:cNvSpPr txBox="1"/>
          <p:nvPr/>
        </p:nvSpPr>
        <p:spPr>
          <a:xfrm>
            <a:off x="1983685" y="3263185"/>
            <a:ext cx="2727600" cy="887400"/>
          </a:xfrm>
          <a:prstGeom prst="rect">
            <a:avLst/>
          </a:prstGeom>
          <a:noFill/>
          <a:ln>
            <a:noFill/>
          </a:ln>
        </p:spPr>
        <p:txBody>
          <a:bodyPr anchorCtr="1" anchor="t" bIns="46775" lIns="90000" spcFirstLastPara="1" rIns="90000" wrap="square" tIns="46775">
            <a:noAutofit/>
          </a:bodyPr>
          <a:lstStyle/>
          <a:p>
            <a:pPr indent="0" lvl="0" marL="0" marR="0" rtl="0" algn="l">
              <a:lnSpc>
                <a:spcPct val="100000"/>
              </a:lnSpc>
              <a:spcBef>
                <a:spcPts val="0"/>
              </a:spcBef>
              <a:spcAft>
                <a:spcPts val="0"/>
              </a:spcAft>
              <a:buClr>
                <a:srgbClr val="000000"/>
              </a:buClr>
              <a:buSzPts val="1500"/>
              <a:buFont typeface="Arial"/>
              <a:buNone/>
            </a:pPr>
            <a:r>
              <a:rPr b="1" i="1" lang="en-US" sz="1500" u="none" cap="none" strike="noStrike">
                <a:solidFill>
                  <a:srgbClr val="000000"/>
                </a:solidFill>
                <a:latin typeface="Playfair Display"/>
                <a:ea typeface="Playfair Display"/>
                <a:cs typeface="Playfair Display"/>
                <a:sym typeface="Playfair Display"/>
              </a:rPr>
              <a:t>An immersive Adventure</a:t>
            </a:r>
            <a:r>
              <a:rPr b="1" i="1" lang="en-US" sz="1500" u="none" cap="none" strike="noStrike">
                <a:solidFill>
                  <a:srgbClr val="000000"/>
                </a:solidFill>
              </a:rPr>
              <a:t>,</a:t>
            </a:r>
            <a:r>
              <a:rPr b="1" i="1" lang="en-US" sz="1500" u="none" cap="none" strike="noStrike">
                <a:solidFill>
                  <a:srgbClr val="000000"/>
                </a:solidFill>
                <a:latin typeface="Playfair Display"/>
                <a:ea typeface="Playfair Display"/>
                <a:cs typeface="Playfair Display"/>
                <a:sym typeface="Playfair Display"/>
              </a:rPr>
              <a:t> </a:t>
            </a:r>
            <a:br>
              <a:rPr b="1" i="1" lang="en-US" sz="1500" u="none" cap="none" strike="noStrike">
                <a:solidFill>
                  <a:srgbClr val="000000"/>
                </a:solidFill>
                <a:latin typeface="Playfair Display"/>
                <a:ea typeface="Playfair Display"/>
                <a:cs typeface="Playfair Display"/>
                <a:sym typeface="Playfair Display"/>
              </a:rPr>
            </a:br>
            <a:r>
              <a:rPr b="1" i="1" lang="en-US" sz="1500">
                <a:latin typeface="Playfair Display"/>
                <a:ea typeface="Playfair Display"/>
                <a:cs typeface="Playfair Display"/>
                <a:sym typeface="Playfair Display"/>
              </a:rPr>
              <a:t>RPG</a:t>
            </a:r>
            <a:r>
              <a:rPr b="1" i="1" lang="en-US" sz="1500" u="none" cap="none" strike="noStrike">
                <a:solidFill>
                  <a:srgbClr val="000000"/>
                </a:solidFill>
              </a:rPr>
              <a:t>.</a:t>
            </a:r>
            <a:endParaRPr b="1" i="1"/>
          </a:p>
          <a:p>
            <a:pPr indent="0" lvl="0" marL="0" marR="0" rtl="0" algn="ctr">
              <a:lnSpc>
                <a:spcPct val="100000"/>
              </a:lnSpc>
              <a:spcBef>
                <a:spcPts val="175"/>
              </a:spcBef>
              <a:spcAft>
                <a:spcPts val="0"/>
              </a:spcAft>
              <a:buClr>
                <a:srgbClr val="000000"/>
              </a:buClr>
              <a:buSzPts val="1500"/>
              <a:buFont typeface="Calibri"/>
              <a:buNone/>
            </a:pPr>
            <a:r>
              <a:t/>
            </a:r>
            <a:endParaRPr b="0" i="0" sz="1500" u="none" cap="none" strike="noStrike">
              <a:solidFill>
                <a:srgbClr val="000000"/>
              </a:solidFill>
              <a:latin typeface="Arial"/>
              <a:ea typeface="Arial"/>
              <a:cs typeface="Arial"/>
              <a:sym typeface="Arial"/>
            </a:endParaRPr>
          </a:p>
        </p:txBody>
      </p:sp>
      <p:pic>
        <p:nvPicPr>
          <p:cNvPr id="162" name="Google Shape;162;p25"/>
          <p:cNvPicPr preferRelativeResize="0"/>
          <p:nvPr/>
        </p:nvPicPr>
        <p:blipFill rotWithShape="1">
          <a:blip r:embed="rId3">
            <a:alphaModFix/>
          </a:blip>
          <a:srcRect b="70627" l="0" r="0" t="0"/>
          <a:stretch/>
        </p:blipFill>
        <p:spPr>
          <a:xfrm>
            <a:off x="1079875" y="2100700"/>
            <a:ext cx="8475150" cy="1097275"/>
          </a:xfrm>
          <a:prstGeom prst="rect">
            <a:avLst/>
          </a:prstGeom>
          <a:noFill/>
          <a:ln>
            <a:noFill/>
          </a:ln>
        </p:spPr>
      </p:pic>
      <p:pic>
        <p:nvPicPr>
          <p:cNvPr id="163" name="Google Shape;163;p25"/>
          <p:cNvPicPr preferRelativeResize="0"/>
          <p:nvPr/>
        </p:nvPicPr>
        <p:blipFill rotWithShape="1">
          <a:blip r:embed="rId4">
            <a:alphaModFix/>
          </a:blip>
          <a:srcRect b="0" l="0" r="0" t="0"/>
          <a:stretch/>
        </p:blipFill>
        <p:spPr>
          <a:xfrm>
            <a:off x="7778785" y="239850"/>
            <a:ext cx="1005840" cy="1097280"/>
          </a:xfrm>
          <a:prstGeom prst="rect">
            <a:avLst/>
          </a:prstGeom>
          <a:noFill/>
          <a:ln>
            <a:noFill/>
          </a:ln>
        </p:spPr>
      </p:pic>
      <p:sp>
        <p:nvSpPr>
          <p:cNvPr id="164" name="Google Shape;164;p25"/>
          <p:cNvSpPr txBox="1"/>
          <p:nvPr/>
        </p:nvSpPr>
        <p:spPr>
          <a:xfrm>
            <a:off x="6016300" y="5912450"/>
            <a:ext cx="3401700" cy="109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300">
                <a:latin typeface="Calibri"/>
                <a:ea typeface="Calibri"/>
                <a:cs typeface="Calibri"/>
                <a:sym typeface="Calibri"/>
              </a:rPr>
              <a:t>Team Members		</a:t>
            </a:r>
            <a:r>
              <a:rPr lang="en-US" sz="1300">
                <a:solidFill>
                  <a:schemeClr val="dk1"/>
                </a:solidFill>
                <a:latin typeface="Calibri"/>
                <a:ea typeface="Calibri"/>
                <a:cs typeface="Calibri"/>
                <a:sym typeface="Calibri"/>
              </a:rPr>
              <a:t>Addee</a:t>
            </a:r>
            <a:endParaRPr sz="1300">
              <a:latin typeface="Calibri"/>
              <a:ea typeface="Calibri"/>
              <a:cs typeface="Calibri"/>
              <a:sym typeface="Calibri"/>
            </a:endParaRPr>
          </a:p>
          <a:p>
            <a:pPr indent="457200" lvl="0" marL="1371600">
              <a:spcBef>
                <a:spcPts val="0"/>
              </a:spcBef>
              <a:spcAft>
                <a:spcPts val="0"/>
              </a:spcAft>
              <a:buNone/>
            </a:pPr>
            <a:r>
              <a:rPr lang="en-US" sz="1300">
                <a:solidFill>
                  <a:schemeClr val="dk1"/>
                </a:solidFill>
                <a:latin typeface="Calibri"/>
                <a:ea typeface="Calibri"/>
                <a:cs typeface="Calibri"/>
                <a:sym typeface="Calibri"/>
              </a:rPr>
              <a:t>Georgia</a:t>
            </a:r>
            <a:r>
              <a:rPr lang="en-US" sz="1300">
                <a:latin typeface="Calibri"/>
                <a:ea typeface="Calibri"/>
                <a:cs typeface="Calibri"/>
                <a:sym typeface="Calibri"/>
              </a:rPr>
              <a:t> </a:t>
            </a:r>
            <a:br>
              <a:rPr lang="en-US" sz="1300">
                <a:latin typeface="Calibri"/>
                <a:ea typeface="Calibri"/>
                <a:cs typeface="Calibri"/>
                <a:sym typeface="Calibri"/>
              </a:rPr>
            </a:br>
            <a:r>
              <a:rPr lang="en-US" sz="1300">
                <a:latin typeface="Calibri"/>
                <a:ea typeface="Calibri"/>
                <a:cs typeface="Calibri"/>
                <a:sym typeface="Calibri"/>
              </a:rPr>
              <a:t>	</a:t>
            </a:r>
            <a:r>
              <a:rPr lang="en-US" sz="1300">
                <a:solidFill>
                  <a:schemeClr val="dk1"/>
                </a:solidFill>
                <a:latin typeface="Calibri"/>
                <a:ea typeface="Calibri"/>
                <a:cs typeface="Calibri"/>
                <a:sym typeface="Calibri"/>
              </a:rPr>
              <a:t>Ash</a:t>
            </a:r>
            <a:br>
              <a:rPr lang="en-US"/>
            </a:b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96969"/>
            </a:gs>
            <a:gs pos="100000">
              <a:srgbClr val="1D1D1D"/>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p34"/>
          <p:cNvSpPr/>
          <p:nvPr/>
        </p:nvSpPr>
        <p:spPr>
          <a:xfrm>
            <a:off x="3060072" y="2043274"/>
            <a:ext cx="4957362" cy="697572"/>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46775" lIns="90000" spcFirstLastPara="1" rIns="90000" wrap="square" tIns="467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38" name="Google Shape;238;p34"/>
          <p:cNvSpPr txBox="1"/>
          <p:nvPr/>
        </p:nvSpPr>
        <p:spPr>
          <a:xfrm>
            <a:off x="4067201" y="555775"/>
            <a:ext cx="7014000" cy="621900"/>
          </a:xfrm>
          <a:prstGeom prst="rect">
            <a:avLst/>
          </a:prstGeom>
          <a:noFill/>
          <a:ln>
            <a:noFill/>
          </a:ln>
        </p:spPr>
        <p:txBody>
          <a:bodyPr anchorCtr="0"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800"/>
              <a:buFont typeface="Arial"/>
              <a:buNone/>
            </a:pPr>
            <a: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id="239" name="Google Shape;239;p34"/>
          <p:cNvPicPr preferRelativeResize="0"/>
          <p:nvPr/>
        </p:nvPicPr>
        <p:blipFill rotWithShape="1">
          <a:blip r:embed="rId3">
            <a:alphaModFix/>
          </a:blip>
          <a:srcRect b="0" l="0" r="0" t="0"/>
          <a:stretch/>
        </p:blipFill>
        <p:spPr>
          <a:xfrm>
            <a:off x="0" y="0"/>
            <a:ext cx="4012000" cy="4346325"/>
          </a:xfrm>
          <a:prstGeom prst="rect">
            <a:avLst/>
          </a:prstGeom>
          <a:noFill/>
          <a:ln>
            <a:noFill/>
          </a:ln>
        </p:spPr>
      </p:pic>
      <p:pic>
        <p:nvPicPr>
          <p:cNvPr descr="A close up of an umbrella&#10;&#10;Description generated with high confidence" id="240" name="Google Shape;240;p34"/>
          <p:cNvPicPr preferRelativeResize="0"/>
          <p:nvPr/>
        </p:nvPicPr>
        <p:blipFill rotWithShape="1">
          <a:blip r:embed="rId4">
            <a:alphaModFix/>
          </a:blip>
          <a:srcRect b="0" l="0" r="0" t="0"/>
          <a:stretch/>
        </p:blipFill>
        <p:spPr>
          <a:xfrm>
            <a:off x="3918261" y="0"/>
            <a:ext cx="5225740" cy="4346325"/>
          </a:xfrm>
          <a:prstGeom prst="rect">
            <a:avLst/>
          </a:prstGeom>
          <a:noFill/>
          <a:ln>
            <a:noFill/>
          </a:ln>
        </p:spPr>
      </p:pic>
      <p:pic>
        <p:nvPicPr>
          <p:cNvPr descr="A picture containing umbrella, accessory&#10;&#10;Description generated with very high confidence" id="241" name="Google Shape;241;p34"/>
          <p:cNvPicPr preferRelativeResize="0"/>
          <p:nvPr/>
        </p:nvPicPr>
        <p:blipFill rotWithShape="1">
          <a:blip r:embed="rId5">
            <a:alphaModFix/>
          </a:blip>
          <a:srcRect b="0" l="0" r="0" t="0"/>
          <a:stretch/>
        </p:blipFill>
        <p:spPr>
          <a:xfrm>
            <a:off x="6567273" y="4346325"/>
            <a:ext cx="2576727" cy="2511674"/>
          </a:xfrm>
          <a:prstGeom prst="rect">
            <a:avLst/>
          </a:prstGeom>
          <a:noFill/>
          <a:ln>
            <a:noFill/>
          </a:ln>
        </p:spPr>
      </p:pic>
      <p:sp>
        <p:nvSpPr>
          <p:cNvPr id="242" name="Google Shape;242;p34"/>
          <p:cNvSpPr txBox="1"/>
          <p:nvPr/>
        </p:nvSpPr>
        <p:spPr>
          <a:xfrm>
            <a:off x="179925" y="4542513"/>
            <a:ext cx="4532100" cy="105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solidFill>
                  <a:srgbClr val="FFFFFF"/>
                </a:solidFill>
              </a:rPr>
              <a:t>Minotaur and Succubus models in progress</a:t>
            </a:r>
            <a:endParaRPr b="1">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696969"/>
            </a:gs>
            <a:gs pos="100000">
              <a:srgbClr val="1D1D1D"/>
            </a:gs>
          </a:gsLst>
          <a:path path="circle">
            <a:fillToRect b="50%" l="50%" r="50%" t="50%"/>
          </a:path>
          <a:tileRect/>
        </a:gradFill>
      </p:bgPr>
    </p:bg>
    <p:spTree>
      <p:nvGrpSpPr>
        <p:cNvPr id="246" name="Shape 246"/>
        <p:cNvGrpSpPr/>
        <p:nvPr/>
      </p:nvGrpSpPr>
      <p:grpSpPr>
        <a:xfrm>
          <a:off x="0" y="0"/>
          <a:ext cx="0" cy="0"/>
          <a:chOff x="0" y="0"/>
          <a:chExt cx="0" cy="0"/>
        </a:xfrm>
      </p:grpSpPr>
      <p:sp>
        <p:nvSpPr>
          <p:cNvPr id="247" name="Google Shape;247;p35"/>
          <p:cNvSpPr txBox="1"/>
          <p:nvPr>
            <p:ph idx="1" type="body"/>
          </p:nvPr>
        </p:nvSpPr>
        <p:spPr>
          <a:xfrm>
            <a:off x="685425" y="5267192"/>
            <a:ext cx="3309300" cy="775800"/>
          </a:xfrm>
          <a:prstGeom prst="rect">
            <a:avLst/>
          </a:prstGeom>
        </p:spPr>
        <p:txBody>
          <a:bodyPr anchorCtr="0" anchor="t" bIns="0" lIns="0" spcFirstLastPara="1" rIns="0" wrap="square" tIns="0">
            <a:noAutofit/>
          </a:bodyPr>
          <a:lstStyle/>
          <a:p>
            <a:pPr indent="0" lvl="0" marL="0">
              <a:spcBef>
                <a:spcPts val="0"/>
              </a:spcBef>
              <a:spcAft>
                <a:spcPts val="1415"/>
              </a:spcAft>
              <a:buNone/>
            </a:pPr>
            <a:r>
              <a:rPr lang="en-US" sz="1800">
                <a:solidFill>
                  <a:srgbClr val="FFFFFF"/>
                </a:solidFill>
              </a:rPr>
              <a:t>Assets planned for use</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70490" y="168510"/>
            <a:ext cx="8321588" cy="9941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6000"/>
              <a:buFont typeface="Calibri"/>
              <a:buNone/>
            </a:pPr>
            <a:r>
              <a:rPr b="1" i="0" lang="en-US" sz="6000" u="none" cap="none" strike="noStrike">
                <a:solidFill>
                  <a:schemeClr val="lt1"/>
                </a:solidFill>
                <a:highlight>
                  <a:srgbClr val="000000"/>
                </a:highlight>
                <a:latin typeface="Calibri"/>
                <a:ea typeface="Calibri"/>
                <a:cs typeface="Calibri"/>
                <a:sym typeface="Calibri"/>
              </a:rPr>
              <a:t>Gameplay</a:t>
            </a:r>
            <a:endParaRPr/>
          </a:p>
        </p:txBody>
      </p:sp>
      <p:sp>
        <p:nvSpPr>
          <p:cNvPr id="253" name="Google Shape;253;p36"/>
          <p:cNvSpPr txBox="1"/>
          <p:nvPr>
            <p:ph idx="1" type="body"/>
          </p:nvPr>
        </p:nvSpPr>
        <p:spPr>
          <a:xfrm>
            <a:off x="0" y="1273792"/>
            <a:ext cx="8875552" cy="1886976"/>
          </a:xfrm>
          <a:prstGeom prst="rect">
            <a:avLst/>
          </a:prstGeom>
          <a:noFill/>
          <a:ln>
            <a:noFill/>
          </a:ln>
        </p:spPr>
        <p:txBody>
          <a:bodyPr anchorCtr="0" anchor="t" bIns="45700" lIns="91425" spcFirstLastPara="1" rIns="91425" wrap="square" tIns="45700">
            <a:noAutofit/>
          </a:bodyPr>
          <a:lstStyle/>
          <a:p>
            <a:pPr indent="-257175" lvl="0" marL="257175" marR="0" rtl="0" algn="l">
              <a:lnSpc>
                <a:spcPct val="90000"/>
              </a:lnSpc>
              <a:spcBef>
                <a:spcPts val="0"/>
              </a:spcBef>
              <a:spcAft>
                <a:spcPts val="0"/>
              </a:spcAft>
              <a:buClr>
                <a:schemeClr val="lt1"/>
              </a:buClr>
              <a:buSzPts val="1942"/>
              <a:buFont typeface="Arial"/>
              <a:buChar char="•"/>
            </a:pPr>
            <a:r>
              <a:rPr b="0" i="0" lang="en-US" sz="1942" u="none" cap="none" strike="noStrike">
                <a:solidFill>
                  <a:schemeClr val="lt1"/>
                </a:solidFill>
                <a:highlight>
                  <a:srgbClr val="000000"/>
                </a:highlight>
                <a:latin typeface="Calibri"/>
                <a:ea typeface="Calibri"/>
                <a:cs typeface="Calibri"/>
                <a:sym typeface="Calibri"/>
              </a:rPr>
              <a:t>Old-school RPG gameplay</a:t>
            </a:r>
            <a:endParaRPr/>
          </a:p>
          <a:p>
            <a:pPr indent="-257175" lvl="0" marL="257175" marR="0" rtl="0" algn="l">
              <a:lnSpc>
                <a:spcPct val="90000"/>
              </a:lnSpc>
              <a:spcBef>
                <a:spcPts val="750"/>
              </a:spcBef>
              <a:spcAft>
                <a:spcPts val="0"/>
              </a:spcAft>
              <a:buClr>
                <a:schemeClr val="lt1"/>
              </a:buClr>
              <a:buSzPts val="1942"/>
              <a:buFont typeface="Arial"/>
              <a:buChar char="•"/>
            </a:pPr>
            <a:r>
              <a:rPr b="0" i="0" lang="en-US" sz="1942" u="none" cap="none" strike="noStrike">
                <a:solidFill>
                  <a:schemeClr val="lt1"/>
                </a:solidFill>
                <a:highlight>
                  <a:srgbClr val="000000"/>
                </a:highlight>
                <a:latin typeface="Calibri"/>
                <a:ea typeface="Calibri"/>
                <a:cs typeface="Calibri"/>
                <a:sym typeface="Calibri"/>
              </a:rPr>
              <a:t>Stats such as Strength, Dexterity, Intelligence, Wisdom, Charisma, Constitution, Evade</a:t>
            </a:r>
            <a:endParaRPr/>
          </a:p>
          <a:p>
            <a:pPr indent="-257175" lvl="0" marL="257175" marR="0" rtl="0" algn="l">
              <a:lnSpc>
                <a:spcPct val="90000"/>
              </a:lnSpc>
              <a:spcBef>
                <a:spcPts val="750"/>
              </a:spcBef>
              <a:spcAft>
                <a:spcPts val="0"/>
              </a:spcAft>
              <a:buClr>
                <a:schemeClr val="lt1"/>
              </a:buClr>
              <a:buSzPts val="1942"/>
              <a:buFont typeface="Arial"/>
              <a:buChar char="•"/>
            </a:pPr>
            <a:r>
              <a:rPr b="0" i="0" lang="en-US" sz="1942" u="none" cap="none" strike="noStrike">
                <a:solidFill>
                  <a:schemeClr val="lt1"/>
                </a:solidFill>
                <a:highlight>
                  <a:srgbClr val="000000"/>
                </a:highlight>
                <a:latin typeface="Calibri"/>
                <a:ea typeface="Calibri"/>
                <a:cs typeface="Calibri"/>
                <a:sym typeface="Calibri"/>
              </a:rPr>
              <a:t>Battle enemies with the skills you learn</a:t>
            </a:r>
            <a:endParaRPr/>
          </a:p>
          <a:p>
            <a:pPr indent="-257175" lvl="0" marL="257175" marR="0" rtl="0" algn="l">
              <a:lnSpc>
                <a:spcPct val="90000"/>
              </a:lnSpc>
              <a:spcBef>
                <a:spcPts val="750"/>
              </a:spcBef>
              <a:spcAft>
                <a:spcPts val="0"/>
              </a:spcAft>
              <a:buClr>
                <a:schemeClr val="lt1"/>
              </a:buClr>
              <a:buSzPts val="1942"/>
              <a:buFont typeface="Arial"/>
              <a:buChar char="•"/>
            </a:pPr>
            <a:r>
              <a:rPr b="0" i="0" lang="en-US" sz="1942" u="none" cap="none" strike="noStrike">
                <a:solidFill>
                  <a:schemeClr val="lt1"/>
                </a:solidFill>
                <a:highlight>
                  <a:srgbClr val="000000"/>
                </a:highlight>
                <a:latin typeface="Calibri"/>
                <a:ea typeface="Calibri"/>
                <a:cs typeface="Calibri"/>
                <a:sym typeface="Calibri"/>
              </a:rPr>
              <a:t>Obtain and sell loot from battle</a:t>
            </a:r>
            <a:endParaRPr/>
          </a:p>
          <a:p>
            <a:pPr indent="-257175" lvl="0" marL="257175" marR="0" rtl="0" algn="l">
              <a:lnSpc>
                <a:spcPct val="90000"/>
              </a:lnSpc>
              <a:spcBef>
                <a:spcPts val="750"/>
              </a:spcBef>
              <a:spcAft>
                <a:spcPts val="0"/>
              </a:spcAft>
              <a:buClr>
                <a:schemeClr val="lt1"/>
              </a:buClr>
              <a:buSzPts val="1942"/>
              <a:buFont typeface="Arial"/>
              <a:buChar char="•"/>
            </a:pPr>
            <a:r>
              <a:rPr b="0" i="0" lang="en-US" sz="1942" u="none" cap="none" strike="noStrike">
                <a:solidFill>
                  <a:schemeClr val="lt1"/>
                </a:solidFill>
                <a:highlight>
                  <a:srgbClr val="000000"/>
                </a:highlight>
                <a:latin typeface="Calibri"/>
                <a:ea typeface="Calibri"/>
                <a:cs typeface="Calibri"/>
                <a:sym typeface="Calibri"/>
              </a:rPr>
              <a:t>Complete quests for NPCs</a:t>
            </a:r>
            <a:endParaRPr/>
          </a:p>
          <a:p>
            <a:pPr indent="-48133" lvl="0" marL="171450" marR="0" rtl="0" algn="l">
              <a:lnSpc>
                <a:spcPct val="90000"/>
              </a:lnSpc>
              <a:spcBef>
                <a:spcPts val="750"/>
              </a:spcBef>
              <a:spcAft>
                <a:spcPts val="0"/>
              </a:spcAft>
              <a:buClr>
                <a:schemeClr val="dk1"/>
              </a:buClr>
              <a:buSzPts val="1942"/>
              <a:buFont typeface="Arial"/>
              <a:buNone/>
            </a:pPr>
            <a:r>
              <a:t/>
            </a:r>
            <a:endParaRPr b="0" i="0" sz="1942"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7"/>
          <p:cNvSpPr/>
          <p:nvPr/>
        </p:nvSpPr>
        <p:spPr>
          <a:xfrm>
            <a:off x="3691441" y="117469"/>
            <a:ext cx="1737360" cy="536939"/>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46775" lIns="90000" spcFirstLastPara="1" rIns="90000" wrap="square" tIns="4677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 DEMO</a:t>
            </a:r>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GAME PLAY</a:t>
            </a:r>
            <a:endParaRPr b="0" i="0" sz="1800" u="none" cap="none" strike="noStrike">
              <a:solidFill>
                <a:srgbClr val="000000"/>
              </a:solidFill>
              <a:latin typeface="Arial"/>
              <a:ea typeface="Arial"/>
              <a:cs typeface="Arial"/>
              <a:sym typeface="Arial"/>
            </a:endParaRPr>
          </a:p>
        </p:txBody>
      </p:sp>
      <p:sp>
        <p:nvSpPr>
          <p:cNvPr id="259" name="Google Shape;259;p37"/>
          <p:cNvSpPr/>
          <p:nvPr/>
        </p:nvSpPr>
        <p:spPr>
          <a:xfrm>
            <a:off x="365760" y="330116"/>
            <a:ext cx="8412480" cy="5301718"/>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46775" lIns="90000" spcFirstLastPara="1" rIns="90000" wrap="square" tIns="467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60" name="Google Shape;260;p37"/>
          <p:cNvSpPr txBox="1"/>
          <p:nvPr/>
        </p:nvSpPr>
        <p:spPr>
          <a:xfrm>
            <a:off x="543339" y="385938"/>
            <a:ext cx="8436236" cy="6264362"/>
          </a:xfrm>
          <a:prstGeom prst="rect">
            <a:avLst/>
          </a:prstGeom>
          <a:noFill/>
          <a:ln>
            <a:noFill/>
          </a:ln>
        </p:spPr>
        <p:txBody>
          <a:bodyPr anchorCtr="0"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000"/>
              <a:buFont typeface="Calibri"/>
              <a:buNone/>
            </a:pPr>
            <a:r>
              <a:t/>
            </a:r>
            <a:endParaRPr i="0" sz="10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i="0" lang="en-US" sz="1800" u="none" cap="none" strike="noStrike">
                <a:solidFill>
                  <a:schemeClr val="lt1"/>
                </a:solidFill>
                <a:highlight>
                  <a:srgbClr val="000000"/>
                </a:highlight>
                <a:latin typeface="Calibri"/>
                <a:ea typeface="Calibri"/>
                <a:cs typeface="Calibri"/>
                <a:sym typeface="Calibri"/>
              </a:rPr>
              <a:t>Single player Game play, at least an hour worth of content including quests </a:t>
            </a:r>
            <a:endParaRPr sz="1800">
              <a:solidFill>
                <a:schemeClr val="lt1"/>
              </a:solidFill>
              <a:highlight>
                <a:srgbClr val="000000"/>
              </a:highlight>
              <a:latin typeface="Calibri"/>
              <a:ea typeface="Calibri"/>
              <a:cs typeface="Calibri"/>
              <a:sym typeface="Calibri"/>
            </a:endParaRPr>
          </a:p>
          <a:p>
            <a:pPr indent="-342900" lvl="0" marL="457200" marR="0" rtl="0" algn="l">
              <a:spcBef>
                <a:spcPts val="0"/>
              </a:spcBef>
              <a:spcAft>
                <a:spcPts val="0"/>
              </a:spcAft>
              <a:buClr>
                <a:schemeClr val="lt1"/>
              </a:buClr>
              <a:buSzPts val="1800"/>
              <a:buFont typeface="Calibri"/>
              <a:buChar char="●"/>
            </a:pPr>
            <a:r>
              <a:rPr i="0" lang="en-US" sz="1800" u="none" cap="none" strike="noStrike">
                <a:solidFill>
                  <a:schemeClr val="lt1"/>
                </a:solidFill>
                <a:highlight>
                  <a:srgbClr val="000000"/>
                </a:highlight>
                <a:latin typeface="Calibri"/>
                <a:ea typeface="Calibri"/>
                <a:cs typeface="Calibri"/>
                <a:sym typeface="Calibri"/>
              </a:rPr>
              <a:t>Main Quest (Story)</a:t>
            </a:r>
            <a:endParaRPr sz="1800">
              <a:latin typeface="Calibri"/>
              <a:ea typeface="Calibri"/>
              <a:cs typeface="Calibri"/>
              <a:sym typeface="Calibri"/>
            </a:endParaRPr>
          </a:p>
          <a:p>
            <a:pPr indent="-342900" lvl="0" marL="457200" marR="0" rtl="0" algn="l">
              <a:spcBef>
                <a:spcPts val="0"/>
              </a:spcBef>
              <a:spcAft>
                <a:spcPts val="0"/>
              </a:spcAft>
              <a:buClr>
                <a:schemeClr val="lt1"/>
              </a:buClr>
              <a:buSzPts val="1800"/>
              <a:buFont typeface="Calibri"/>
              <a:buChar char="●"/>
            </a:pPr>
            <a:r>
              <a:rPr i="0" lang="en-US" sz="1800" u="none" cap="none" strike="noStrike">
                <a:solidFill>
                  <a:schemeClr val="lt1"/>
                </a:solidFill>
                <a:highlight>
                  <a:srgbClr val="000000"/>
                </a:highlight>
                <a:latin typeface="Calibri"/>
                <a:ea typeface="Calibri"/>
                <a:cs typeface="Calibri"/>
                <a:sym typeface="Calibri"/>
              </a:rPr>
              <a:t>Fetch Quests</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i="0" lang="en-US" sz="1800" u="none" cap="none" strike="noStrike">
                <a:solidFill>
                  <a:schemeClr val="lt1"/>
                </a:solidFill>
                <a:highlight>
                  <a:srgbClr val="000000"/>
                </a:highlight>
                <a:latin typeface="Calibri"/>
                <a:ea typeface="Calibri"/>
                <a:cs typeface="Calibri"/>
                <a:sym typeface="Calibri"/>
              </a:rPr>
              <a:t>Two Races to choose from at minimum viable product</a:t>
            </a:r>
            <a:r>
              <a:rPr lang="en-US">
                <a:latin typeface="Calibri"/>
                <a:ea typeface="Calibri"/>
                <a:cs typeface="Calibri"/>
                <a:sym typeface="Calibri"/>
              </a:rPr>
              <a:t> </a:t>
            </a:r>
            <a:endParaRPr>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i="0" lang="en-US" sz="1800" u="none" cap="none" strike="noStrike">
                <a:solidFill>
                  <a:schemeClr val="lt1"/>
                </a:solidFill>
                <a:highlight>
                  <a:srgbClr val="000000"/>
                </a:highlight>
                <a:latin typeface="Calibri"/>
                <a:ea typeface="Calibri"/>
                <a:cs typeface="Calibri"/>
                <a:sym typeface="Calibri"/>
              </a:rPr>
              <a:t>Minotaur</a:t>
            </a:r>
            <a:endParaRPr sz="1800">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i="0" lang="en-US" sz="1800" u="none" cap="none" strike="noStrike">
                <a:solidFill>
                  <a:schemeClr val="lt1"/>
                </a:solidFill>
                <a:highlight>
                  <a:srgbClr val="000000"/>
                </a:highlight>
                <a:latin typeface="Calibri"/>
                <a:ea typeface="Calibri"/>
                <a:cs typeface="Calibri"/>
                <a:sym typeface="Calibri"/>
              </a:rPr>
              <a:t>Succubus </a:t>
            </a:r>
            <a:endParaRPr sz="1800">
              <a:latin typeface="Calibri"/>
              <a:ea typeface="Calibri"/>
              <a:cs typeface="Calibri"/>
              <a:sym typeface="Calibri"/>
            </a:endParaRPr>
          </a:p>
          <a:p>
            <a:pPr indent="-171450" lvl="0" marL="285750" marR="0" rtl="0" algn="l">
              <a:lnSpc>
                <a:spcPct val="100000"/>
              </a:lnSpc>
              <a:spcBef>
                <a:spcPts val="0"/>
              </a:spcBef>
              <a:spcAft>
                <a:spcPts val="0"/>
              </a:spcAft>
              <a:buClr>
                <a:srgbClr val="000000"/>
              </a:buClr>
              <a:buSzPts val="1800"/>
              <a:buFont typeface="Arial"/>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i="0" sz="1800" u="none" cap="none" strike="noStrike">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highlight>
                  <a:srgbClr val="000000"/>
                </a:highlight>
                <a:latin typeface="Calibri"/>
                <a:ea typeface="Calibri"/>
                <a:cs typeface="Calibri"/>
                <a:sym typeface="Calibri"/>
              </a:rPr>
              <a:t>Three basic enemies, one big bad boss</a:t>
            </a:r>
            <a:endParaRPr>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lang="en-US" sz="1800">
                <a:solidFill>
                  <a:schemeClr val="lt1"/>
                </a:solidFill>
                <a:highlight>
                  <a:srgbClr val="000000"/>
                </a:highlight>
                <a:latin typeface="Calibri"/>
                <a:ea typeface="Calibri"/>
                <a:cs typeface="Calibri"/>
                <a:sym typeface="Calibri"/>
              </a:rPr>
              <a:t>Cursed Anaconda</a:t>
            </a:r>
            <a:endParaRPr sz="1800">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lang="en-US" sz="1800">
                <a:solidFill>
                  <a:schemeClr val="lt1"/>
                </a:solidFill>
                <a:highlight>
                  <a:srgbClr val="000000"/>
                </a:highlight>
                <a:latin typeface="Calibri"/>
                <a:ea typeface="Calibri"/>
                <a:cs typeface="Calibri"/>
                <a:sym typeface="Calibri"/>
              </a:rPr>
              <a:t>Wolf</a:t>
            </a:r>
            <a:endParaRPr sz="1800">
              <a:solidFill>
                <a:schemeClr val="lt1"/>
              </a:solidFill>
              <a:highlight>
                <a:srgbClr val="000000"/>
              </a:highlight>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lang="en-US" sz="1800">
                <a:solidFill>
                  <a:schemeClr val="lt1"/>
                </a:solidFill>
                <a:highlight>
                  <a:srgbClr val="000000"/>
                </a:highlight>
                <a:latin typeface="Calibri"/>
                <a:ea typeface="Calibri"/>
                <a:cs typeface="Calibri"/>
                <a:sym typeface="Calibri"/>
              </a:rPr>
              <a:t>Bandit</a:t>
            </a:r>
            <a:br>
              <a:rPr lang="en-US" sz="1800">
                <a:solidFill>
                  <a:schemeClr val="lt1"/>
                </a:solidFill>
                <a:highlight>
                  <a:srgbClr val="000000"/>
                </a:highlight>
                <a:latin typeface="Calibri"/>
                <a:ea typeface="Calibri"/>
                <a:cs typeface="Calibri"/>
                <a:sym typeface="Calibri"/>
              </a:rPr>
            </a:br>
            <a:endParaRPr sz="1800">
              <a:solidFill>
                <a:schemeClr val="lt1"/>
              </a:solidFill>
              <a:highlight>
                <a:srgbClr val="000000"/>
              </a:highlight>
              <a:latin typeface="Calibri"/>
              <a:ea typeface="Calibri"/>
              <a:cs typeface="Calibri"/>
              <a:sym typeface="Calibri"/>
            </a:endParaRPr>
          </a:p>
          <a:p>
            <a:pPr indent="-342900" lvl="0" marL="457200" marR="0" rtl="0" algn="l">
              <a:lnSpc>
                <a:spcPct val="100000"/>
              </a:lnSpc>
              <a:spcBef>
                <a:spcPts val="0"/>
              </a:spcBef>
              <a:spcAft>
                <a:spcPts val="0"/>
              </a:spcAft>
              <a:buClr>
                <a:schemeClr val="lt1"/>
              </a:buClr>
              <a:buSzPts val="1800"/>
              <a:buFont typeface="Calibri"/>
              <a:buChar char="●"/>
            </a:pPr>
            <a:r>
              <a:rPr lang="en-US" sz="1800">
                <a:solidFill>
                  <a:schemeClr val="lt1"/>
                </a:solidFill>
                <a:highlight>
                  <a:srgbClr val="000000"/>
                </a:highlight>
                <a:latin typeface="Calibri"/>
                <a:ea typeface="Calibri"/>
                <a:cs typeface="Calibri"/>
                <a:sym typeface="Calibri"/>
              </a:rPr>
              <a:t>"</a:t>
            </a:r>
            <a:r>
              <a:rPr i="1" lang="en-US" sz="1800">
                <a:solidFill>
                  <a:schemeClr val="lt1"/>
                </a:solidFill>
                <a:highlight>
                  <a:srgbClr val="000000"/>
                </a:highlight>
                <a:latin typeface="Calibri"/>
                <a:ea typeface="Calibri"/>
                <a:cs typeface="Calibri"/>
                <a:sym typeface="Calibri"/>
              </a:rPr>
              <a:t>The Gorgon was made out of the terror, not the terror out of the Gorgon.</a:t>
            </a:r>
            <a:r>
              <a:rPr lang="en-US" sz="1800">
                <a:solidFill>
                  <a:schemeClr val="lt1"/>
                </a:solidFill>
                <a:highlight>
                  <a:srgbClr val="000000"/>
                </a:highlight>
                <a:latin typeface="Calibri"/>
                <a:ea typeface="Calibri"/>
                <a:cs typeface="Calibri"/>
                <a:sym typeface="Calibri"/>
              </a:rPr>
              <a:t>"</a:t>
            </a:r>
            <a:endParaRPr sz="1800">
              <a:solidFill>
                <a:schemeClr val="lt1"/>
              </a:solidFill>
              <a:highlight>
                <a:srgbClr val="0000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Calibri"/>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38"/>
          <p:cNvSpPr txBox="1"/>
          <p:nvPr>
            <p:ph idx="4294967295" type="title"/>
          </p:nvPr>
        </p:nvSpPr>
        <p:spPr>
          <a:xfrm>
            <a:off x="457200" y="305638"/>
            <a:ext cx="8229243" cy="1144801"/>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Gameplay Mechanics Timeline</a:t>
            </a:r>
            <a:endParaRPr/>
          </a:p>
        </p:txBody>
      </p:sp>
      <p:pic>
        <p:nvPicPr>
          <p:cNvPr id="266" name="Google Shape;266;p38"/>
          <p:cNvPicPr preferRelativeResize="0"/>
          <p:nvPr/>
        </p:nvPicPr>
        <p:blipFill rotWithShape="1">
          <a:blip r:embed="rId4">
            <a:alphaModFix/>
          </a:blip>
          <a:srcRect b="0" l="0" r="0" t="0"/>
          <a:stretch/>
        </p:blipFill>
        <p:spPr>
          <a:xfrm>
            <a:off x="2865787" y="1418398"/>
            <a:ext cx="6004748" cy="2700471"/>
          </a:xfrm>
          <a:prstGeom prst="rect">
            <a:avLst/>
          </a:prstGeom>
          <a:noFill/>
          <a:ln>
            <a:noFill/>
          </a:ln>
        </p:spPr>
      </p:pic>
      <p:sp>
        <p:nvSpPr>
          <p:cNvPr id="267" name="Google Shape;267;p38"/>
          <p:cNvSpPr txBox="1"/>
          <p:nvPr>
            <p:ph idx="4294967295" type="body"/>
          </p:nvPr>
        </p:nvSpPr>
        <p:spPr>
          <a:xfrm>
            <a:off x="457200" y="1604515"/>
            <a:ext cx="8229243" cy="41101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910"/>
              <a:buFont typeface="Arial"/>
              <a:buNone/>
            </a:pPr>
            <a:r>
              <a:rPr b="0" i="0" lang="en-US" sz="2910" u="none" cap="none" strike="noStrike">
                <a:solidFill>
                  <a:srgbClr val="000000"/>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168" name="Shape 168"/>
        <p:cNvGrpSpPr/>
        <p:nvPr/>
      </p:nvGrpSpPr>
      <p:grpSpPr>
        <a:xfrm>
          <a:off x="0" y="0"/>
          <a:ext cx="0" cy="0"/>
          <a:chOff x="0" y="0"/>
          <a:chExt cx="0" cy="0"/>
        </a:xfrm>
      </p:grpSpPr>
      <p:sp>
        <p:nvSpPr>
          <p:cNvPr id="169" name="Google Shape;169;p26"/>
          <p:cNvSpPr txBox="1"/>
          <p:nvPr/>
        </p:nvSpPr>
        <p:spPr>
          <a:xfrm>
            <a:off x="286198" y="812883"/>
            <a:ext cx="8479075" cy="5630756"/>
          </a:xfrm>
          <a:prstGeom prst="rect">
            <a:avLst/>
          </a:prstGeom>
          <a:noFill/>
          <a:ln>
            <a:noFill/>
          </a:ln>
        </p:spPr>
        <p:txBody>
          <a:bodyPr anchorCtr="1"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800"/>
              <a:buFont typeface="Calibri"/>
              <a:buNone/>
            </a:pPr>
            <a:r>
              <a:t/>
            </a:r>
            <a:endParaRPr b="0" i="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i="1" lang="en-US" sz="3000" u="none" cap="none" strike="noStrike">
                <a:solidFill>
                  <a:srgbClr val="000000"/>
                </a:solidFill>
                <a:latin typeface="Lora"/>
                <a:ea typeface="Lora"/>
                <a:cs typeface="Lora"/>
                <a:sym typeface="Lora"/>
              </a:rPr>
              <a:t>THE BEYOND</a:t>
            </a:r>
            <a:endParaRPr i="1" sz="3000" u="none" cap="none" strike="noStrike">
              <a:solidFill>
                <a:srgbClr val="000000"/>
              </a:solidFill>
              <a:latin typeface="Lora"/>
              <a:ea typeface="Lora"/>
              <a:cs typeface="Lora"/>
              <a:sym typeface="Lora"/>
            </a:endParaRPr>
          </a:p>
          <a:p>
            <a:pPr indent="0" lvl="0" marL="0" marR="0" rtl="0" algn="ctr">
              <a:lnSpc>
                <a:spcPct val="100000"/>
              </a:lnSpc>
              <a:spcBef>
                <a:spcPts val="0"/>
              </a:spcBef>
              <a:spcAft>
                <a:spcPts val="0"/>
              </a:spcAft>
              <a:buClr>
                <a:srgbClr val="000000"/>
              </a:buClr>
              <a:buSzPts val="1800"/>
              <a:buFont typeface="Arial"/>
              <a:buNone/>
            </a:pPr>
            <a:r>
              <a:t/>
            </a:r>
            <a:endParaRPr i="1" sz="1800"/>
          </a:p>
          <a:p>
            <a:pPr indent="0" lvl="0" marL="0" marR="0" rtl="0" algn="ctr">
              <a:lnSpc>
                <a:spcPct val="100000"/>
              </a:lnSpc>
              <a:spcBef>
                <a:spcPts val="0"/>
              </a:spcBef>
              <a:spcAft>
                <a:spcPts val="0"/>
              </a:spcAft>
              <a:buClr>
                <a:srgbClr val="000000"/>
              </a:buClr>
              <a:buSzPts val="1800"/>
              <a:buFont typeface="Arial"/>
              <a:buNone/>
            </a:pPr>
            <a:r>
              <a:t/>
            </a:r>
            <a:endParaRPr i="1" sz="1800"/>
          </a:p>
          <a:p>
            <a:pPr indent="0" lvl="0" marL="0" marR="0" rtl="0" algn="ctr">
              <a:lnSpc>
                <a:spcPct val="100000"/>
              </a:lnSpc>
              <a:spcBef>
                <a:spcPts val="0"/>
              </a:spcBef>
              <a:spcAft>
                <a:spcPts val="0"/>
              </a:spcAft>
              <a:buClr>
                <a:srgbClr val="000000"/>
              </a:buClr>
              <a:buSzPts val="1800"/>
              <a:buFont typeface="Calibri"/>
              <a:buNone/>
            </a:pPr>
            <a:r>
              <a:t/>
            </a:r>
            <a:endParaRPr b="0" i="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IS A </a:t>
            </a:r>
            <a:r>
              <a:rPr i="1" lang="en-US" sz="1800"/>
              <a:t>THIRD PERSON, SINGLE PLAYER</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WORLD, FILLED WITH MYTHICAL CREATURES</a:t>
            </a:r>
            <a:r>
              <a:rPr i="1" lang="en-US" sz="1800"/>
              <a:t>,</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BOUND TO LOST STORIES AND HISTORY.</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DISCOVER WHAT IS ODD ABOUT THIS WORLD.</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ADVENTURE THROUGH BEAUTIFUL AND DANGEROUS LANDS.</a:t>
            </a:r>
            <a:endParaRPr/>
          </a:p>
          <a:p>
            <a:pPr indent="0" lvl="0" marL="0" marR="0" rtl="0" algn="ctr">
              <a:lnSpc>
                <a:spcPct val="100000"/>
              </a:lnSpc>
              <a:spcBef>
                <a:spcPts val="0"/>
              </a:spcBef>
              <a:spcAft>
                <a:spcPts val="0"/>
              </a:spcAft>
              <a:buClr>
                <a:srgbClr val="000000"/>
              </a:buClr>
              <a:buSzPts val="1800"/>
              <a:buFont typeface="Calibri"/>
              <a:buNone/>
            </a:pPr>
            <a:r>
              <a:t/>
            </a:r>
            <a:endParaRPr b="0" i="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Calibri"/>
              <a:buNone/>
            </a:pPr>
            <a:r>
              <a:t/>
            </a:r>
            <a:endParaRPr b="0" i="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 IMMERSE AND EXPERIENCE</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YOUR WAY!</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YOUR PATH!</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YOUR ADVENTURE!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173" name="Shape 173"/>
        <p:cNvGrpSpPr/>
        <p:nvPr/>
      </p:nvGrpSpPr>
      <p:grpSpPr>
        <a:xfrm>
          <a:off x="0" y="0"/>
          <a:ext cx="0" cy="0"/>
          <a:chOff x="0" y="0"/>
          <a:chExt cx="0" cy="0"/>
        </a:xfrm>
      </p:grpSpPr>
      <p:sp>
        <p:nvSpPr>
          <p:cNvPr id="174" name="Google Shape;174;p27"/>
          <p:cNvSpPr txBox="1"/>
          <p:nvPr/>
        </p:nvSpPr>
        <p:spPr>
          <a:xfrm>
            <a:off x="0" y="0"/>
            <a:ext cx="9144000" cy="6858000"/>
          </a:xfrm>
          <a:prstGeom prst="rect">
            <a:avLst/>
          </a:prstGeom>
          <a:noFill/>
          <a:ln>
            <a:noFill/>
          </a:ln>
        </p:spPr>
        <p:txBody>
          <a:bodyPr anchorCtr="0"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5" name="Google Shape;175;p27"/>
          <p:cNvSpPr txBox="1"/>
          <p:nvPr>
            <p:ph idx="4294967295" type="body"/>
          </p:nvPr>
        </p:nvSpPr>
        <p:spPr>
          <a:xfrm>
            <a:off x="1568650" y="1184601"/>
            <a:ext cx="8229600" cy="60756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Clr>
                <a:srgbClr val="000000"/>
              </a:buClr>
              <a:buSzPts val="1200"/>
              <a:buFont typeface="Arial"/>
              <a:buNone/>
            </a:pPr>
            <a:r>
              <a:rPr b="1" lang="en-US" sz="1400"/>
              <a:t>General:</a:t>
            </a:r>
            <a:br>
              <a:rPr b="1" lang="en-US" sz="1200"/>
            </a:br>
            <a:endParaRPr b="1" sz="600"/>
          </a:p>
          <a:p>
            <a:pPr indent="-311150" lvl="0" marL="457200" marR="0" rtl="0" algn="l">
              <a:lnSpc>
                <a:spcPct val="100000"/>
              </a:lnSpc>
              <a:spcBef>
                <a:spcPts val="0"/>
              </a:spcBef>
              <a:spcAft>
                <a:spcPts val="0"/>
              </a:spcAft>
              <a:buSzPts val="1300"/>
              <a:buChar char="●"/>
            </a:pPr>
            <a:r>
              <a:rPr lang="en-US" sz="1300"/>
              <a:t>People interested in role playing</a:t>
            </a:r>
            <a:endParaRPr sz="1300"/>
          </a:p>
          <a:p>
            <a:pPr indent="-304800" lvl="1" marL="914400" rtl="0">
              <a:spcBef>
                <a:spcPts val="500"/>
              </a:spcBef>
              <a:spcAft>
                <a:spcPts val="0"/>
              </a:spcAft>
              <a:buSzPts val="1200"/>
              <a:buChar char="○"/>
            </a:pPr>
            <a:r>
              <a:rPr lang="en-US" sz="1200">
                <a:solidFill>
                  <a:schemeClr val="dk1"/>
                </a:solidFill>
                <a:latin typeface="Arial"/>
                <a:ea typeface="Arial"/>
                <a:cs typeface="Arial"/>
                <a:sym typeface="Arial"/>
              </a:rPr>
              <a:t>The Beyond offers players the ability to roleplay, whether as themselves</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or a character, through race selection, chosen dialogue, NPC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interactions, and the skills they learn.</a:t>
            </a:r>
            <a:br>
              <a:rPr lang="en-US" sz="1200">
                <a:solidFill>
                  <a:schemeClr val="dk1"/>
                </a:solidFill>
              </a:rPr>
            </a:br>
            <a:endParaRPr sz="600"/>
          </a:p>
          <a:p>
            <a:pPr indent="-311150" lvl="0" marL="457200" marR="0" rtl="0" algn="l">
              <a:lnSpc>
                <a:spcPct val="100000"/>
              </a:lnSpc>
              <a:spcBef>
                <a:spcPts val="0"/>
              </a:spcBef>
              <a:spcAft>
                <a:spcPts val="0"/>
              </a:spcAft>
              <a:buSzPts val="1300"/>
              <a:buChar char="●"/>
            </a:pPr>
            <a:r>
              <a:rPr lang="en-US" sz="1300"/>
              <a:t>People interested in greek mythology, medieval and fantasy themes</a:t>
            </a:r>
            <a:endParaRPr sz="1300"/>
          </a:p>
          <a:p>
            <a:pPr indent="-304800" lvl="1" marL="914400" marR="0" rtl="0" algn="l">
              <a:lnSpc>
                <a:spcPct val="100000"/>
              </a:lnSpc>
              <a:spcBef>
                <a:spcPts val="0"/>
              </a:spcBef>
              <a:spcAft>
                <a:spcPts val="0"/>
              </a:spcAft>
              <a:buSzPts val="1200"/>
              <a:buChar char="○"/>
            </a:pPr>
            <a:r>
              <a:rPr lang="en-US" sz="1200">
                <a:latin typeface="Arial"/>
                <a:ea typeface="Arial"/>
                <a:cs typeface="Arial"/>
                <a:sym typeface="Arial"/>
              </a:rPr>
              <a:t>The Beyond will feature these themes through lore, design and various</a:t>
            </a:r>
            <a:br>
              <a:rPr lang="en-US" sz="1200">
                <a:latin typeface="Arial"/>
                <a:ea typeface="Arial"/>
                <a:cs typeface="Arial"/>
                <a:sym typeface="Arial"/>
              </a:rPr>
            </a:br>
            <a:r>
              <a:rPr lang="en-US" sz="1200">
                <a:latin typeface="Arial"/>
                <a:ea typeface="Arial"/>
                <a:cs typeface="Arial"/>
                <a:sym typeface="Arial"/>
              </a:rPr>
              <a:t>mechanics.</a:t>
            </a:r>
            <a:br>
              <a:rPr lang="en-US" sz="1200"/>
            </a:br>
            <a:endParaRPr/>
          </a:p>
          <a:p>
            <a:pPr indent="0" lvl="0" marL="457200" marR="0" rtl="0" algn="l">
              <a:lnSpc>
                <a:spcPct val="100000"/>
              </a:lnSpc>
              <a:spcBef>
                <a:spcPts val="0"/>
              </a:spcBef>
              <a:spcAft>
                <a:spcPts val="0"/>
              </a:spcAft>
              <a:buClr>
                <a:srgbClr val="000000"/>
              </a:buClr>
              <a:buSzPts val="1200"/>
              <a:buFont typeface="Arial"/>
              <a:buNone/>
            </a:pPr>
            <a:r>
              <a:rPr b="1" lang="en-US" sz="1400"/>
              <a:t>Niche:</a:t>
            </a:r>
            <a:br>
              <a:rPr b="1" lang="en-US" sz="1400"/>
            </a:br>
            <a:endParaRPr b="1" sz="600"/>
          </a:p>
          <a:p>
            <a:pPr indent="-311150" lvl="0" marL="457200" marR="0" rtl="0" algn="l">
              <a:lnSpc>
                <a:spcPct val="100000"/>
              </a:lnSpc>
              <a:spcBef>
                <a:spcPts val="0"/>
              </a:spcBef>
              <a:spcAft>
                <a:spcPts val="0"/>
              </a:spcAft>
              <a:buSzPts val="1300"/>
              <a:buChar char="●"/>
            </a:pPr>
            <a:r>
              <a:rPr lang="en-US" sz="1300"/>
              <a:t>People interested in old-school, stat based RPGs</a:t>
            </a:r>
            <a:endParaRPr sz="1300"/>
          </a:p>
          <a:p>
            <a:pPr indent="-304800" lvl="1" marL="914400" marR="0" rtl="0" algn="l">
              <a:lnSpc>
                <a:spcPct val="100000"/>
              </a:lnSpc>
              <a:spcBef>
                <a:spcPts val="0"/>
              </a:spcBef>
              <a:spcAft>
                <a:spcPts val="0"/>
              </a:spcAft>
              <a:buSzPts val="1200"/>
              <a:buChar char="○"/>
            </a:pPr>
            <a:r>
              <a:rPr lang="en-US" sz="1200">
                <a:latin typeface="Arial"/>
                <a:ea typeface="Arial"/>
                <a:cs typeface="Arial"/>
                <a:sym typeface="Arial"/>
              </a:rPr>
              <a:t>The Beyond features a stat system similar to older RPGs and MMORPGs</a:t>
            </a:r>
            <a:br>
              <a:rPr lang="en-US" sz="1200">
                <a:latin typeface="Arial"/>
                <a:ea typeface="Arial"/>
                <a:cs typeface="Arial"/>
                <a:sym typeface="Arial"/>
              </a:rPr>
            </a:br>
            <a:r>
              <a:rPr lang="en-US" sz="1200">
                <a:latin typeface="Arial"/>
                <a:ea typeface="Arial"/>
                <a:cs typeface="Arial"/>
                <a:sym typeface="Arial"/>
              </a:rPr>
              <a:t>such as Rift, Diablo, Dragon Age: Origins, and EverQuest. Many of these </a:t>
            </a:r>
            <a:br>
              <a:rPr lang="en-US" sz="1200">
                <a:latin typeface="Arial"/>
                <a:ea typeface="Arial"/>
                <a:cs typeface="Arial"/>
                <a:sym typeface="Arial"/>
              </a:rPr>
            </a:br>
            <a:r>
              <a:rPr lang="en-US" sz="1200">
                <a:latin typeface="Arial"/>
                <a:ea typeface="Arial"/>
                <a:cs typeface="Arial"/>
                <a:sym typeface="Arial"/>
              </a:rPr>
              <a:t>games still retain dedicated fanbases, yet fans have few options in terms of </a:t>
            </a:r>
            <a:br>
              <a:rPr lang="en-US" sz="1200">
                <a:latin typeface="Arial"/>
                <a:ea typeface="Arial"/>
                <a:cs typeface="Arial"/>
                <a:sym typeface="Arial"/>
              </a:rPr>
            </a:br>
            <a:r>
              <a:rPr lang="en-US" sz="1200">
                <a:latin typeface="Arial"/>
                <a:ea typeface="Arial"/>
                <a:cs typeface="Arial"/>
                <a:sym typeface="Arial"/>
              </a:rPr>
              <a:t>similar stat mechanics in modern games.</a:t>
            </a:r>
            <a:endParaRPr sz="1200">
              <a:latin typeface="Arial"/>
              <a:ea typeface="Arial"/>
              <a:cs typeface="Arial"/>
              <a:sym typeface="Arial"/>
            </a:endParaRPr>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a:p>
            <a:pPr indent="0" lvl="0" marL="2286000" marR="0" rtl="0" algn="l">
              <a:lnSpc>
                <a:spcPct val="100000"/>
              </a:lnSpc>
              <a:spcBef>
                <a:spcPts val="0"/>
              </a:spcBef>
              <a:spcAft>
                <a:spcPts val="0"/>
              </a:spcAft>
              <a:buNone/>
            </a:pPr>
            <a:r>
              <a:t/>
            </a:r>
            <a:endParaRPr sz="1200"/>
          </a:p>
          <a:p>
            <a:pPr indent="0" lvl="0" marL="0" marR="0" rtl="0" algn="l">
              <a:lnSpc>
                <a:spcPct val="100000"/>
              </a:lnSpc>
              <a:spcBef>
                <a:spcPts val="1285"/>
              </a:spcBef>
              <a:spcAft>
                <a:spcPts val="0"/>
              </a:spcAft>
              <a:buClr>
                <a:srgbClr val="000000"/>
              </a:buClr>
              <a:buSzPts val="1300"/>
              <a:buFont typeface="Arial"/>
              <a:buNone/>
            </a:pPr>
            <a:r>
              <a:t/>
            </a:r>
            <a:endParaRPr/>
          </a:p>
          <a:p>
            <a:pPr indent="0" lvl="0" marL="0" marR="0" rtl="0" algn="l">
              <a:lnSpc>
                <a:spcPct val="100000"/>
              </a:lnSpc>
              <a:spcBef>
                <a:spcPts val="1285"/>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1285"/>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85"/>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85"/>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85"/>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85"/>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6" name="Google Shape;176;p27"/>
          <p:cNvSpPr txBox="1"/>
          <p:nvPr>
            <p:ph idx="4294967295" type="body"/>
          </p:nvPr>
        </p:nvSpPr>
        <p:spPr>
          <a:xfrm>
            <a:off x="3447275" y="382700"/>
            <a:ext cx="2034000" cy="630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US" sz="1800" cap="none" strike="noStrike">
                <a:solidFill>
                  <a:srgbClr val="000000"/>
                </a:solidFill>
                <a:latin typeface="Arial"/>
                <a:ea typeface="Arial"/>
                <a:cs typeface="Arial"/>
                <a:sym typeface="Arial"/>
              </a:rPr>
              <a:t>Target </a:t>
            </a:r>
            <a:r>
              <a:rPr b="1" lang="en-US" sz="1800"/>
              <a:t>A</a:t>
            </a:r>
            <a:r>
              <a:rPr b="1" i="0" lang="en-US" sz="1800" cap="none" strike="noStrike">
                <a:solidFill>
                  <a:srgbClr val="000000"/>
                </a:solidFill>
                <a:latin typeface="Arial"/>
                <a:ea typeface="Arial"/>
                <a:cs typeface="Arial"/>
                <a:sym typeface="Arial"/>
              </a:rPr>
              <a:t>udience</a:t>
            </a:r>
            <a:endParaRPr sz="1800"/>
          </a:p>
        </p:txBody>
      </p:sp>
      <p:pic>
        <p:nvPicPr>
          <p:cNvPr id="177" name="Google Shape;177;p27"/>
          <p:cNvPicPr preferRelativeResize="0"/>
          <p:nvPr/>
        </p:nvPicPr>
        <p:blipFill rotWithShape="1">
          <a:blip r:embed="rId3">
            <a:alphaModFix/>
          </a:blip>
          <a:srcRect b="0" l="0" r="0" t="0"/>
          <a:stretch/>
        </p:blipFill>
        <p:spPr>
          <a:xfrm>
            <a:off x="-2" y="-5"/>
            <a:ext cx="1440134" cy="1867881"/>
          </a:xfrm>
          <a:prstGeom prst="rect">
            <a:avLst/>
          </a:prstGeom>
          <a:noFill/>
          <a:ln>
            <a:noFill/>
          </a:ln>
        </p:spPr>
      </p:pic>
      <p:pic>
        <p:nvPicPr>
          <p:cNvPr id="178" name="Google Shape;178;p27"/>
          <p:cNvPicPr preferRelativeResize="0"/>
          <p:nvPr/>
        </p:nvPicPr>
        <p:blipFill rotWithShape="1">
          <a:blip r:embed="rId4">
            <a:alphaModFix/>
          </a:blip>
          <a:srcRect b="0" l="0" r="0" t="0"/>
          <a:stretch/>
        </p:blipFill>
        <p:spPr>
          <a:xfrm>
            <a:off x="130425" y="3915275"/>
            <a:ext cx="1918875" cy="2942725"/>
          </a:xfrm>
          <a:prstGeom prst="rect">
            <a:avLst/>
          </a:prstGeom>
          <a:noFill/>
          <a:ln>
            <a:noFill/>
          </a:ln>
        </p:spPr>
      </p:pic>
      <p:pic>
        <p:nvPicPr>
          <p:cNvPr id="179" name="Google Shape;179;p27"/>
          <p:cNvPicPr preferRelativeResize="0"/>
          <p:nvPr/>
        </p:nvPicPr>
        <p:blipFill rotWithShape="1">
          <a:blip r:embed="rId5">
            <a:alphaModFix/>
          </a:blip>
          <a:srcRect b="0" l="0" r="0" t="0"/>
          <a:stretch/>
        </p:blipFill>
        <p:spPr>
          <a:xfrm flipH="1">
            <a:off x="7387017" y="567157"/>
            <a:ext cx="1737359" cy="2194560"/>
          </a:xfrm>
          <a:prstGeom prst="rect">
            <a:avLst/>
          </a:prstGeom>
          <a:noFill/>
          <a:ln>
            <a:noFill/>
          </a:ln>
        </p:spPr>
      </p:pic>
      <p:pic>
        <p:nvPicPr>
          <p:cNvPr id="180" name="Google Shape;180;p27"/>
          <p:cNvPicPr preferRelativeResize="0"/>
          <p:nvPr/>
        </p:nvPicPr>
        <p:blipFill rotWithShape="1">
          <a:blip r:embed="rId6">
            <a:alphaModFix/>
          </a:blip>
          <a:srcRect b="0" l="0" r="0" t="0"/>
          <a:stretch/>
        </p:blipFill>
        <p:spPr>
          <a:xfrm>
            <a:off x="7367401" y="4754875"/>
            <a:ext cx="1776596" cy="2103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184" name="Shape 184"/>
        <p:cNvGrpSpPr/>
        <p:nvPr/>
      </p:nvGrpSpPr>
      <p:grpSpPr>
        <a:xfrm>
          <a:off x="0" y="0"/>
          <a:ext cx="0" cy="0"/>
          <a:chOff x="0" y="0"/>
          <a:chExt cx="0" cy="0"/>
        </a:xfrm>
      </p:grpSpPr>
      <p:sp>
        <p:nvSpPr>
          <p:cNvPr id="185" name="Google Shape;185;p28"/>
          <p:cNvSpPr/>
          <p:nvPr/>
        </p:nvSpPr>
        <p:spPr>
          <a:xfrm>
            <a:off x="365760" y="330116"/>
            <a:ext cx="8412480" cy="5301718"/>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46775" lIns="90000" spcFirstLastPara="1" rIns="90000" wrap="square" tIns="467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6" name="Google Shape;186;p28"/>
          <p:cNvSpPr txBox="1"/>
          <p:nvPr/>
        </p:nvSpPr>
        <p:spPr>
          <a:xfrm>
            <a:off x="365760" y="524528"/>
            <a:ext cx="8412480" cy="6003356"/>
          </a:xfrm>
          <a:prstGeom prst="rect">
            <a:avLst/>
          </a:prstGeom>
          <a:noFill/>
          <a:ln>
            <a:noFill/>
          </a:ln>
        </p:spPr>
        <p:txBody>
          <a:bodyPr anchorCtr="0" anchor="t" bIns="44975" lIns="90000" spcFirstLastPara="1" rIns="90000" wrap="square" tIns="44975">
            <a:noAutofit/>
          </a:bodyPr>
          <a:lstStyle/>
          <a:p>
            <a:pPr indent="0" lvl="0" marL="0" marR="0" rtl="0" algn="ctr">
              <a:lnSpc>
                <a:spcPct val="100000"/>
              </a:lnSpc>
              <a:spcBef>
                <a:spcPts val="0"/>
              </a:spcBef>
              <a:spcAft>
                <a:spcPts val="0"/>
              </a:spcAft>
              <a:buClr>
                <a:srgbClr val="000000"/>
              </a:buClr>
              <a:buSzPts val="1000"/>
              <a:buFont typeface="Calibri"/>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1" i="0" lang="en-US" sz="2400" cap="none" strike="noStrike">
                <a:solidFill>
                  <a:srgbClr val="000000"/>
                </a:solidFill>
                <a:latin typeface="Arial"/>
                <a:ea typeface="Arial"/>
                <a:cs typeface="Arial"/>
                <a:sym typeface="Arial"/>
              </a:rPr>
              <a:t>Platform</a:t>
            </a:r>
            <a:endParaRPr sz="2400"/>
          </a:p>
          <a:p>
            <a:pPr indent="0" lvl="0" marL="0" marR="0" rtl="0" algn="ctr">
              <a:lnSpc>
                <a:spcPct val="100000"/>
              </a:lnSpc>
              <a:spcBef>
                <a:spcPts val="0"/>
              </a:spcBef>
              <a:spcAft>
                <a:spcPts val="0"/>
              </a:spcAft>
              <a:buClr>
                <a:srgbClr val="000000"/>
              </a:buClr>
              <a:buSzPts val="1300"/>
              <a:buFont typeface="Calibri"/>
              <a:buNone/>
            </a:pPr>
            <a:r>
              <a:t/>
            </a:r>
            <a:endParaRPr b="1"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1" sz="1300"/>
          </a:p>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The Beyond </a:t>
            </a:r>
            <a:r>
              <a:rPr lang="en-US" sz="1300"/>
              <a:t>i</a:t>
            </a:r>
            <a:r>
              <a:rPr b="0" i="0" lang="en-US" sz="1300" u="none" cap="none" strike="noStrike">
                <a:solidFill>
                  <a:srgbClr val="000000"/>
                </a:solidFill>
                <a:latin typeface="Arial"/>
                <a:ea typeface="Arial"/>
                <a:cs typeface="Arial"/>
                <a:sym typeface="Arial"/>
              </a:rPr>
              <a:t>s an open world adventure</a:t>
            </a:r>
            <a:r>
              <a:rPr lang="en-US" sz="1300"/>
              <a:t>,</a:t>
            </a:r>
            <a:r>
              <a:rPr b="0" i="0" lang="en-US" sz="1300" u="none" cap="none" strike="noStrike">
                <a:solidFill>
                  <a:srgbClr val="000000"/>
                </a:solidFill>
                <a:latin typeface="Arial"/>
                <a:ea typeface="Arial"/>
                <a:cs typeface="Arial"/>
                <a:sym typeface="Arial"/>
              </a:rPr>
              <a:t> puzzle and open world </a:t>
            </a:r>
            <a:r>
              <a:rPr lang="en-US" sz="1300"/>
              <a:t>RPG</a:t>
            </a:r>
            <a:r>
              <a:rPr b="0" i="0" lang="en-US"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The game play is based on foundational elements of current and past RPG single player games. The player is immersed in a mythical world with connections to earth</a:t>
            </a:r>
            <a:r>
              <a:rPr lang="en-US" sz="1300"/>
              <a:t>,</a:t>
            </a:r>
            <a:r>
              <a:rPr b="0" i="0" lang="en-US" sz="1300" u="none" cap="none" strike="noStrike">
                <a:solidFill>
                  <a:srgbClr val="000000"/>
                </a:solidFill>
                <a:latin typeface="Arial"/>
                <a:ea typeface="Arial"/>
                <a:cs typeface="Arial"/>
                <a:sym typeface="Arial"/>
              </a:rPr>
              <a:t> surrounded by Greek themed environment.</a:t>
            </a:r>
            <a:endParaRPr/>
          </a:p>
          <a:p>
            <a:pPr indent="0" lvl="0" marL="0" marR="0" rtl="0" algn="l">
              <a:lnSpc>
                <a:spcPct val="100000"/>
              </a:lnSpc>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Calibri"/>
              <a:buNone/>
            </a:pPr>
            <a:r>
              <a:t/>
            </a:r>
            <a:endParaRPr sz="1300"/>
          </a:p>
          <a:p>
            <a:pPr indent="0" lvl="0" marL="0" marR="0" rtl="0" algn="l">
              <a:lnSpc>
                <a:spcPct val="100000"/>
              </a:lnSpc>
              <a:spcBef>
                <a:spcPts val="0"/>
              </a:spcBef>
              <a:spcAft>
                <a:spcPts val="0"/>
              </a:spcAft>
              <a:buClr>
                <a:srgbClr val="000000"/>
              </a:buClr>
              <a:buSzPts val="1300"/>
              <a:buFont typeface="Calibri"/>
              <a:buNone/>
            </a:pPr>
            <a:r>
              <a:t/>
            </a:r>
            <a:endParaRPr sz="1300"/>
          </a:p>
          <a:p>
            <a:pPr indent="0" lvl="0" marL="0" marR="0" rtl="0" algn="l">
              <a:lnSpc>
                <a:spcPct val="100000"/>
              </a:lnSpc>
              <a:spcBef>
                <a:spcPts val="0"/>
              </a:spcBef>
              <a:spcAft>
                <a:spcPts val="0"/>
              </a:spcAft>
              <a:buClr>
                <a:srgbClr val="000000"/>
              </a:buClr>
              <a:buSzPts val="1300"/>
              <a:buFont typeface="Calibri"/>
              <a:buNone/>
            </a:pPr>
            <a:r>
              <a:t/>
            </a:r>
            <a:endParaRPr sz="1300"/>
          </a:p>
          <a:p>
            <a:pPr indent="0" lvl="0" marL="0" marR="0" rtl="0" algn="l">
              <a:lnSpc>
                <a:spcPct val="100000"/>
              </a:lnSpc>
              <a:spcBef>
                <a:spcPts val="0"/>
              </a:spcBef>
              <a:spcAft>
                <a:spcPts val="0"/>
              </a:spcAft>
              <a:buClr>
                <a:srgbClr val="000000"/>
              </a:buClr>
              <a:buSzPts val="1300"/>
              <a:buFont typeface="Calibri"/>
              <a:buNone/>
            </a:pPr>
            <a:r>
              <a:t/>
            </a:r>
            <a:endParaRPr sz="1300"/>
          </a:p>
          <a:p>
            <a:pPr indent="0" lvl="0" marL="0" marR="0" rtl="0" algn="l">
              <a:lnSpc>
                <a:spcPct val="100000"/>
              </a:lnSpc>
              <a:spcBef>
                <a:spcPts val="0"/>
              </a:spcBef>
              <a:spcAft>
                <a:spcPts val="0"/>
              </a:spcAft>
              <a:buClr>
                <a:srgbClr val="000000"/>
              </a:buClr>
              <a:buSzPts val="1300"/>
              <a:buFont typeface="Arial"/>
              <a:buNone/>
            </a:pPr>
            <a:r>
              <a:rPr b="1" i="0" lang="en-US" u="none" cap="none" strike="noStrike">
                <a:solidFill>
                  <a:srgbClr val="000000"/>
                </a:solidFill>
                <a:latin typeface="Arial"/>
                <a:ea typeface="Arial"/>
                <a:cs typeface="Arial"/>
                <a:sym typeface="Arial"/>
              </a:rPr>
              <a:t>Setting and Aesthetic</a:t>
            </a:r>
            <a:endParaRPr/>
          </a:p>
          <a:p>
            <a:pPr indent="-311150" lvl="0" marL="457200" marR="0" rtl="0" algn="l">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Arial"/>
                <a:ea typeface="Arial"/>
                <a:cs typeface="Arial"/>
                <a:sym typeface="Arial"/>
              </a:rPr>
              <a:t>High Fantasy, Greek inspired</a:t>
            </a:r>
            <a:endParaRPr/>
          </a:p>
          <a:p>
            <a:pPr indent="-311150" lvl="0" marL="457200" marR="0" rtl="0" algn="l">
              <a:lnSpc>
                <a:spcPct val="100000"/>
              </a:lnSpc>
              <a:spcBef>
                <a:spcPts val="0"/>
              </a:spcBef>
              <a:spcAft>
                <a:spcPts val="0"/>
              </a:spcAft>
              <a:buSzPts val="1300"/>
              <a:buChar char="●"/>
            </a:pPr>
            <a:r>
              <a:rPr lang="en-US" sz="1300"/>
              <a:t>D</a:t>
            </a:r>
            <a:r>
              <a:rPr b="0" i="0" lang="en-US" sz="1300" u="none" cap="none" strike="noStrike">
                <a:solidFill>
                  <a:srgbClr val="000000"/>
                </a:solidFill>
                <a:latin typeface="Arial"/>
                <a:ea typeface="Arial"/>
                <a:cs typeface="Arial"/>
                <a:sym typeface="Arial"/>
              </a:rPr>
              <a:t>etailed characters and environments</a:t>
            </a:r>
            <a:endParaRPr/>
          </a:p>
          <a:p>
            <a:pPr indent="-311150" lvl="0" marL="457200" marR="0" rtl="0" algn="l">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Arial"/>
                <a:ea typeface="Arial"/>
                <a:cs typeface="Arial"/>
                <a:sym typeface="Arial"/>
              </a:rPr>
              <a:t>Music:TBD</a:t>
            </a:r>
            <a:endParaRPr/>
          </a:p>
          <a:p>
            <a:pPr indent="-311150" lvl="0" marL="457200" marR="0" rtl="0" algn="l">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Arial"/>
                <a:ea typeface="Arial"/>
                <a:cs typeface="Arial"/>
                <a:sym typeface="Arial"/>
              </a:rPr>
              <a:t>UI: Medieval fantasy</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alibri"/>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000"/>
          </a:p>
        </p:txBody>
      </p:sp>
      <p:pic>
        <p:nvPicPr>
          <p:cNvPr id="187" name="Google Shape;187;p28"/>
          <p:cNvPicPr preferRelativeResize="0"/>
          <p:nvPr/>
        </p:nvPicPr>
        <p:blipFill rotWithShape="1">
          <a:blip r:embed="rId3">
            <a:alphaModFix/>
          </a:blip>
          <a:srcRect b="0" l="0" r="0" t="0"/>
          <a:stretch/>
        </p:blipFill>
        <p:spPr>
          <a:xfrm>
            <a:off x="5960525" y="2871500"/>
            <a:ext cx="2882400" cy="4091825"/>
          </a:xfrm>
          <a:prstGeom prst="rect">
            <a:avLst/>
          </a:prstGeom>
          <a:noFill/>
          <a:ln>
            <a:noFill/>
          </a:ln>
        </p:spPr>
      </p:pic>
      <p:sp>
        <p:nvSpPr>
          <p:cNvPr id="188" name="Google Shape;188;p28"/>
          <p:cNvSpPr txBox="1"/>
          <p:nvPr/>
        </p:nvSpPr>
        <p:spPr>
          <a:xfrm>
            <a:off x="4194775" y="3353350"/>
            <a:ext cx="3167700" cy="162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000"/>
              <a:buFont typeface="Arial"/>
              <a:buNone/>
            </a:pPr>
            <a:r>
              <a:rPr b="1" lang="en-US">
                <a:solidFill>
                  <a:schemeClr val="dk1"/>
                </a:solidFill>
              </a:rPr>
              <a:t>Target Platform:</a:t>
            </a:r>
            <a:endParaRPr b="1">
              <a:solidFill>
                <a:schemeClr val="dk1"/>
              </a:solidFill>
            </a:endParaRPr>
          </a:p>
          <a:p>
            <a:pPr indent="0" lvl="0" marL="0" rtl="0">
              <a:spcBef>
                <a:spcPts val="0"/>
              </a:spcBef>
              <a:spcAft>
                <a:spcPts val="0"/>
              </a:spcAft>
              <a:buClr>
                <a:schemeClr val="dk1"/>
              </a:buClr>
              <a:buSzPts val="1100"/>
              <a:buFont typeface="Arial"/>
              <a:buNone/>
            </a:pPr>
            <a:br>
              <a:rPr lang="en-US" sz="1200">
                <a:solidFill>
                  <a:schemeClr val="dk1"/>
                </a:solidFill>
              </a:rPr>
            </a:br>
            <a:r>
              <a:rPr lang="en-US" sz="1200">
                <a:solidFill>
                  <a:schemeClr val="dk1"/>
                </a:solidFill>
              </a:rPr>
              <a:t>PC (main)</a:t>
            </a:r>
            <a:endParaRPr sz="1200">
              <a:solidFill>
                <a:schemeClr val="dk1"/>
              </a:solidFill>
            </a:endParaRPr>
          </a:p>
          <a:p>
            <a:pPr indent="0" lvl="0" marL="0" rtl="0">
              <a:spcBef>
                <a:spcPts val="0"/>
              </a:spcBef>
              <a:spcAft>
                <a:spcPts val="0"/>
              </a:spcAft>
              <a:buClr>
                <a:schemeClr val="dk1"/>
              </a:buClr>
              <a:buSzPts val="1100"/>
              <a:buFont typeface="Arial"/>
              <a:buNone/>
            </a:pPr>
            <a:r>
              <a:rPr lang="en-US" sz="1200">
                <a:solidFill>
                  <a:schemeClr val="dk1"/>
                </a:solidFill>
              </a:rPr>
              <a:t>PlayStation/XBox (stretch goal)</a:t>
            </a:r>
            <a:endParaRPr sz="1000">
              <a:solidFill>
                <a:schemeClr val="dk1"/>
              </a:solidFill>
            </a:endParaRPr>
          </a:p>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192" name="Shape 192"/>
        <p:cNvGrpSpPr/>
        <p:nvPr/>
      </p:nvGrpSpPr>
      <p:grpSpPr>
        <a:xfrm>
          <a:off x="0" y="0"/>
          <a:ext cx="0" cy="0"/>
          <a:chOff x="0" y="0"/>
          <a:chExt cx="0" cy="0"/>
        </a:xfrm>
      </p:grpSpPr>
      <p:sp>
        <p:nvSpPr>
          <p:cNvPr id="193" name="Google Shape;193;p29"/>
          <p:cNvSpPr txBox="1"/>
          <p:nvPr/>
        </p:nvSpPr>
        <p:spPr>
          <a:xfrm>
            <a:off x="2509975" y="224800"/>
            <a:ext cx="4288500" cy="6351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Calibri"/>
              <a:buNone/>
            </a:pPr>
            <a:r>
              <a:t/>
            </a:r>
            <a:endParaRPr b="0" i="0" sz="2200" u="none" cap="none" strike="noStrike">
              <a:solidFill>
                <a:srgbClr val="000080"/>
              </a:solidFill>
              <a:latin typeface="Arial"/>
              <a:ea typeface="Arial"/>
              <a:cs typeface="Arial"/>
              <a:sym typeface="Arial"/>
            </a:endParaRPr>
          </a:p>
          <a:p>
            <a:pPr indent="0" lvl="0" marL="0" marR="0" rtl="0" algn="ctr">
              <a:lnSpc>
                <a:spcPct val="100000"/>
              </a:lnSpc>
              <a:spcBef>
                <a:spcPts val="0"/>
              </a:spcBef>
              <a:spcAft>
                <a:spcPts val="0"/>
              </a:spcAft>
              <a:buClr>
                <a:srgbClr val="000080"/>
              </a:buClr>
              <a:buSzPts val="2200"/>
              <a:buFont typeface="Arial"/>
              <a:buNone/>
            </a:pPr>
            <a:r>
              <a:rPr b="1" i="0" lang="en-US" sz="3000" u="none" cap="none" strike="noStrike">
                <a:solidFill>
                  <a:srgbClr val="0C343D"/>
                </a:solidFill>
              </a:rPr>
              <a:t>Story Prologue</a:t>
            </a:r>
            <a:endParaRPr b="1" sz="3000">
              <a:solidFill>
                <a:srgbClr val="0C343D"/>
              </a:solidFill>
            </a:endParaRPr>
          </a:p>
        </p:txBody>
      </p:sp>
      <p:sp>
        <p:nvSpPr>
          <p:cNvPr id="194" name="Google Shape;194;p29"/>
          <p:cNvSpPr txBox="1"/>
          <p:nvPr/>
        </p:nvSpPr>
        <p:spPr>
          <a:xfrm>
            <a:off x="974875" y="1121225"/>
            <a:ext cx="7358700" cy="49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0A0402"/>
                </a:solidFill>
                <a:latin typeface="Calibri"/>
                <a:ea typeface="Calibri"/>
                <a:cs typeface="Calibri"/>
                <a:sym typeface="Calibri"/>
              </a:rPr>
              <a:t>Long ago, the Ancient Guardians of Time combined their powers to create a sentient being who, in turn, created life on Earth and mythological beings. </a:t>
            </a:r>
            <a:br>
              <a:rPr lang="en-US" sz="1600">
                <a:solidFill>
                  <a:srgbClr val="0A0402"/>
                </a:solidFill>
                <a:latin typeface="Calibri"/>
                <a:ea typeface="Calibri"/>
                <a:cs typeface="Calibri"/>
                <a:sym typeface="Calibri"/>
              </a:rPr>
            </a:br>
            <a:br>
              <a:rPr lang="en-US" sz="1600">
                <a:solidFill>
                  <a:srgbClr val="0A0402"/>
                </a:solidFill>
                <a:latin typeface="Calibri"/>
                <a:ea typeface="Calibri"/>
                <a:cs typeface="Calibri"/>
                <a:sym typeface="Calibri"/>
              </a:rPr>
            </a:br>
            <a:r>
              <a:rPr lang="en-US" sz="1600">
                <a:solidFill>
                  <a:srgbClr val="0A0402"/>
                </a:solidFill>
                <a:latin typeface="Calibri"/>
                <a:ea typeface="Calibri"/>
                <a:cs typeface="Calibri"/>
                <a:sym typeface="Calibri"/>
              </a:rPr>
              <a:t>As time went by, an unknown Ancient Guardian created humans amongst the creatures to rule the mythological beings. Peace and cohabitation diminished, chaos and destruction rained upon the world. </a:t>
            </a:r>
            <a:br>
              <a:rPr lang="en-US" sz="1600">
                <a:solidFill>
                  <a:srgbClr val="0A0402"/>
                </a:solidFill>
                <a:latin typeface="Calibri"/>
                <a:ea typeface="Calibri"/>
                <a:cs typeface="Calibri"/>
                <a:sym typeface="Calibri"/>
              </a:rPr>
            </a:br>
            <a:endParaRPr sz="1600">
              <a:solidFill>
                <a:srgbClr val="0A0402"/>
              </a:solidFill>
              <a:latin typeface="Calibri"/>
              <a:ea typeface="Calibri"/>
              <a:cs typeface="Calibri"/>
              <a:sym typeface="Calibri"/>
            </a:endParaRPr>
          </a:p>
          <a:p>
            <a:pPr indent="0" lvl="0" marL="0" rtl="0" algn="ctr">
              <a:spcBef>
                <a:spcPts val="0"/>
              </a:spcBef>
              <a:spcAft>
                <a:spcPts val="0"/>
              </a:spcAft>
              <a:buNone/>
            </a:pPr>
            <a:r>
              <a:rPr lang="en-US" sz="1600">
                <a:solidFill>
                  <a:srgbClr val="0A0402"/>
                </a:solidFill>
                <a:latin typeface="Calibri"/>
                <a:ea typeface="Calibri"/>
                <a:cs typeface="Calibri"/>
                <a:sym typeface="Calibri"/>
              </a:rPr>
              <a:t>Something had to be done. </a:t>
            </a:r>
            <a:br>
              <a:rPr lang="en-US" sz="1600">
                <a:solidFill>
                  <a:srgbClr val="0A0402"/>
                </a:solidFill>
                <a:latin typeface="Calibri"/>
                <a:ea typeface="Calibri"/>
                <a:cs typeface="Calibri"/>
                <a:sym typeface="Calibri"/>
              </a:rPr>
            </a:br>
            <a:endParaRPr sz="1600">
              <a:solidFill>
                <a:srgbClr val="0A0402"/>
              </a:solidFill>
              <a:latin typeface="Calibri"/>
              <a:ea typeface="Calibri"/>
              <a:cs typeface="Calibri"/>
              <a:sym typeface="Calibri"/>
            </a:endParaRPr>
          </a:p>
          <a:p>
            <a:pPr indent="0" lvl="0" marL="0" rtl="0" algn="ctr">
              <a:spcBef>
                <a:spcPts val="0"/>
              </a:spcBef>
              <a:spcAft>
                <a:spcPts val="0"/>
              </a:spcAft>
              <a:buNone/>
            </a:pPr>
            <a:r>
              <a:rPr lang="en-US" sz="1600">
                <a:solidFill>
                  <a:srgbClr val="0A0402"/>
                </a:solidFill>
                <a:latin typeface="Calibri"/>
                <a:ea typeface="Calibri"/>
                <a:cs typeface="Calibri"/>
                <a:sym typeface="Calibri"/>
              </a:rPr>
              <a:t>The Ancients returned and discovered that humans were corrupting and driving the other species to extinction. So, they split their world in two, leaving humans to rule one and mythical creatures to rule the other, Banishing the humans to another dimension. </a:t>
            </a:r>
            <a:br>
              <a:rPr lang="en-US" sz="1600">
                <a:solidFill>
                  <a:srgbClr val="0A0402"/>
                </a:solidFill>
                <a:latin typeface="Calibri"/>
                <a:ea typeface="Calibri"/>
                <a:cs typeface="Calibri"/>
                <a:sym typeface="Calibri"/>
              </a:rPr>
            </a:br>
            <a:br>
              <a:rPr lang="en-US" sz="1600">
                <a:solidFill>
                  <a:srgbClr val="0A0402"/>
                </a:solidFill>
                <a:latin typeface="Calibri"/>
                <a:ea typeface="Calibri"/>
                <a:cs typeface="Calibri"/>
                <a:sym typeface="Calibri"/>
              </a:rPr>
            </a:br>
            <a:r>
              <a:rPr lang="en-US" sz="1600">
                <a:solidFill>
                  <a:srgbClr val="0A0402"/>
                </a:solidFill>
                <a:latin typeface="Calibri"/>
                <a:ea typeface="Calibri"/>
                <a:cs typeface="Calibri"/>
                <a:sym typeface="Calibri"/>
              </a:rPr>
              <a:t>But with this the Ancient Guardians unknowingly ripped the fabric of time.</a:t>
            </a:r>
            <a:br>
              <a:rPr lang="en-US" sz="1600">
                <a:solidFill>
                  <a:srgbClr val="0A0402"/>
                </a:solidFill>
                <a:latin typeface="Calibri"/>
                <a:ea typeface="Calibri"/>
                <a:cs typeface="Calibri"/>
                <a:sym typeface="Calibri"/>
              </a:rPr>
            </a:br>
            <a:r>
              <a:rPr lang="en-US" sz="1600">
                <a:solidFill>
                  <a:srgbClr val="0A0402"/>
                </a:solidFill>
                <a:latin typeface="Calibri"/>
                <a:ea typeface="Calibri"/>
                <a:cs typeface="Calibri"/>
                <a:sym typeface="Calibri"/>
              </a:rPr>
              <a:t>Portals have begun appearing on Earth leading historical artefacts and humans to the other world. In this land humans can only live for a short time. To survive, they have to make a choice; </a:t>
            </a:r>
            <a:endParaRPr sz="1600">
              <a:solidFill>
                <a:srgbClr val="0A0402"/>
              </a:solidFill>
              <a:latin typeface="Calibri"/>
              <a:ea typeface="Calibri"/>
              <a:cs typeface="Calibri"/>
              <a:sym typeface="Calibri"/>
            </a:endParaRPr>
          </a:p>
          <a:p>
            <a:pPr indent="0" lvl="0" marL="0" rtl="0" algn="just">
              <a:spcBef>
                <a:spcPts val="0"/>
              </a:spcBef>
              <a:spcAft>
                <a:spcPts val="0"/>
              </a:spcAft>
              <a:buNone/>
            </a:pPr>
            <a:r>
              <a:t/>
            </a:r>
            <a:endParaRPr sz="600">
              <a:latin typeface="Calibri"/>
              <a:ea typeface="Calibri"/>
              <a:cs typeface="Calibri"/>
              <a:sym typeface="Calibri"/>
            </a:endParaRPr>
          </a:p>
          <a:p>
            <a:pPr indent="0" lvl="0" marL="0" algn="just">
              <a:spcBef>
                <a:spcPts val="0"/>
              </a:spcBef>
              <a:spcAft>
                <a:spcPts val="0"/>
              </a:spcAft>
              <a:buNone/>
            </a:pPr>
            <a:br>
              <a:rPr lang="en-US" sz="1600">
                <a:latin typeface="Calibri"/>
                <a:ea typeface="Calibri"/>
                <a:cs typeface="Calibri"/>
                <a:sym typeface="Calibri"/>
              </a:rPr>
            </a:br>
            <a:r>
              <a:rPr b="1" lang="en-US" sz="1600">
                <a:solidFill>
                  <a:srgbClr val="5B0B47"/>
                </a:solidFill>
                <a:latin typeface="Calibri"/>
                <a:ea typeface="Calibri"/>
                <a:cs typeface="Calibri"/>
                <a:sym typeface="Calibri"/>
              </a:rPr>
              <a:t>		 </a:t>
            </a:r>
            <a:r>
              <a:rPr b="1" i="1" lang="en-US" sz="1800">
                <a:solidFill>
                  <a:srgbClr val="5B0B47"/>
                </a:solidFill>
                <a:latin typeface="Calibri"/>
                <a:ea typeface="Calibri"/>
                <a:cs typeface="Calibri"/>
                <a:sym typeface="Calibri"/>
              </a:rPr>
              <a:t>Morph into one of these fantastical creatures, or die. </a:t>
            </a:r>
            <a:endParaRPr b="1" i="1" sz="1800">
              <a:solidFill>
                <a:srgbClr val="5B0B47"/>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198" name="Shape 198"/>
        <p:cNvGrpSpPr/>
        <p:nvPr/>
      </p:nvGrpSpPr>
      <p:grpSpPr>
        <a:xfrm>
          <a:off x="0" y="0"/>
          <a:ext cx="0" cy="0"/>
          <a:chOff x="0" y="0"/>
          <a:chExt cx="0" cy="0"/>
        </a:xfrm>
      </p:grpSpPr>
      <p:sp>
        <p:nvSpPr>
          <p:cNvPr id="199" name="Google Shape;199;p30"/>
          <p:cNvSpPr txBox="1"/>
          <p:nvPr/>
        </p:nvSpPr>
        <p:spPr>
          <a:xfrm>
            <a:off x="0" y="0"/>
            <a:ext cx="9144000" cy="6858000"/>
          </a:xfrm>
          <a:prstGeom prst="rect">
            <a:avLst/>
          </a:prstGeom>
          <a:noFill/>
          <a:ln>
            <a:noFill/>
          </a:ln>
        </p:spPr>
        <p:txBody>
          <a:bodyPr anchorCtr="0"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00" name="Google Shape;200;p30"/>
          <p:cNvSpPr txBox="1"/>
          <p:nvPr>
            <p:ph idx="4294967295" type="subTitle"/>
          </p:nvPr>
        </p:nvSpPr>
        <p:spPr>
          <a:xfrm>
            <a:off x="365760" y="365760"/>
            <a:ext cx="8353437" cy="61264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600"/>
              <a:buFont typeface="Arial"/>
              <a:buNone/>
            </a:pPr>
            <a:r>
              <a:t/>
            </a:r>
            <a:endParaRPr sz="1600"/>
          </a:p>
          <a:p>
            <a:pPr indent="0" lvl="0" marL="0" marR="0" rtl="0" algn="l">
              <a:lnSpc>
                <a:spcPct val="100000"/>
              </a:lnSpc>
              <a:spcBef>
                <a:spcPts val="0"/>
              </a:spcBef>
              <a:spcAft>
                <a:spcPts val="0"/>
              </a:spcAft>
              <a:buClr>
                <a:srgbClr val="000000"/>
              </a:buClr>
              <a:buSzPts val="1600"/>
              <a:buFont typeface="Arial"/>
              <a:buNone/>
            </a:pPr>
            <a:r>
              <a:t/>
            </a:r>
            <a:endParaRPr sz="1600"/>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Fast paced action, with multiple </a:t>
            </a:r>
            <a:r>
              <a:rPr lang="en-US" sz="1600"/>
              <a:t>opportunities for</a:t>
            </a:r>
            <a:r>
              <a:rPr b="0" i="0" lang="en-US" sz="1600" u="none" cap="none" strike="noStrike">
                <a:solidFill>
                  <a:srgbClr val="000000"/>
                </a:solidFill>
                <a:latin typeface="Arial"/>
                <a:ea typeface="Arial"/>
                <a:cs typeface="Arial"/>
                <a:sym typeface="Arial"/>
              </a:rPr>
              <a:t> </a:t>
            </a:r>
            <a:r>
              <a:rPr lang="en-US" sz="1600"/>
              <a:t>b</a:t>
            </a:r>
            <a:r>
              <a:rPr b="0" i="0" lang="en-US" sz="1600" u="none" cap="none" strike="noStrike">
                <a:solidFill>
                  <a:srgbClr val="000000"/>
                </a:solidFill>
                <a:latin typeface="Arial"/>
                <a:ea typeface="Arial"/>
                <a:cs typeface="Arial"/>
                <a:sym typeface="Arial"/>
              </a:rPr>
              <a:t>attle. A v</a:t>
            </a:r>
            <a:r>
              <a:rPr lang="en-US" sz="1600"/>
              <a:t>a</a:t>
            </a:r>
            <a:r>
              <a:rPr b="0" i="0" lang="en-US" sz="1600" u="none" cap="none" strike="noStrike">
                <a:solidFill>
                  <a:srgbClr val="000000"/>
                </a:solidFill>
                <a:latin typeface="Arial"/>
                <a:ea typeface="Arial"/>
                <a:cs typeface="Arial"/>
                <a:sym typeface="Arial"/>
              </a:rPr>
              <a:t>riety of </a:t>
            </a:r>
            <a:r>
              <a:rPr lang="en-US" sz="1600"/>
              <a:t>w</a:t>
            </a:r>
            <a:r>
              <a:rPr b="0" i="0" lang="en-US" sz="1600" u="none" cap="none" strike="noStrike">
                <a:solidFill>
                  <a:srgbClr val="000000"/>
                </a:solidFill>
                <a:latin typeface="Arial"/>
                <a:ea typeface="Arial"/>
                <a:cs typeface="Arial"/>
                <a:sym typeface="Arial"/>
              </a:rPr>
              <a:t>eapon </a:t>
            </a:r>
            <a:r>
              <a:rPr lang="en-US" sz="1600"/>
              <a:t>options for your character: One-Handed, Two-Handed, Ranged and Melee.</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01" name="Google Shape;201;p30"/>
          <p:cNvPicPr preferRelativeResize="0"/>
          <p:nvPr/>
        </p:nvPicPr>
        <p:blipFill rotWithShape="1">
          <a:blip r:embed="rId3">
            <a:alphaModFix/>
          </a:blip>
          <a:srcRect b="0" l="0" r="0" t="0"/>
          <a:stretch/>
        </p:blipFill>
        <p:spPr>
          <a:xfrm>
            <a:off x="4039398" y="3728164"/>
            <a:ext cx="1289523" cy="2484360"/>
          </a:xfrm>
          <a:prstGeom prst="rect">
            <a:avLst/>
          </a:prstGeom>
          <a:noFill/>
          <a:ln>
            <a:noFill/>
          </a:ln>
        </p:spPr>
      </p:pic>
      <p:pic>
        <p:nvPicPr>
          <p:cNvPr id="202" name="Google Shape;202;p30"/>
          <p:cNvPicPr preferRelativeResize="0"/>
          <p:nvPr/>
        </p:nvPicPr>
        <p:blipFill rotWithShape="1">
          <a:blip r:embed="rId4">
            <a:alphaModFix/>
          </a:blip>
          <a:srcRect b="0" l="0" r="0" t="0"/>
          <a:stretch/>
        </p:blipFill>
        <p:spPr>
          <a:xfrm rot="3669004">
            <a:off x="857890" y="201"/>
            <a:ext cx="1512362" cy="1882438"/>
          </a:xfrm>
          <a:prstGeom prst="rect">
            <a:avLst/>
          </a:prstGeom>
          <a:noFill/>
          <a:ln>
            <a:noFill/>
          </a:ln>
        </p:spPr>
      </p:pic>
      <p:pic>
        <p:nvPicPr>
          <p:cNvPr id="203" name="Google Shape;203;p30"/>
          <p:cNvPicPr preferRelativeResize="0"/>
          <p:nvPr/>
        </p:nvPicPr>
        <p:blipFill rotWithShape="1">
          <a:blip r:embed="rId5">
            <a:alphaModFix/>
          </a:blip>
          <a:srcRect b="0" l="0" r="0" t="0"/>
          <a:stretch/>
        </p:blipFill>
        <p:spPr>
          <a:xfrm>
            <a:off x="679966" y="3728164"/>
            <a:ext cx="2520717" cy="2764075"/>
          </a:xfrm>
          <a:prstGeom prst="rect">
            <a:avLst/>
          </a:prstGeom>
          <a:noFill/>
          <a:ln>
            <a:noFill/>
          </a:ln>
        </p:spPr>
      </p:pic>
      <p:pic>
        <p:nvPicPr>
          <p:cNvPr id="204" name="Google Shape;204;p30"/>
          <p:cNvPicPr preferRelativeResize="0"/>
          <p:nvPr/>
        </p:nvPicPr>
        <p:blipFill rotWithShape="1">
          <a:blip r:embed="rId6">
            <a:alphaModFix/>
          </a:blip>
          <a:srcRect b="0" l="0" r="0" t="0"/>
          <a:stretch/>
        </p:blipFill>
        <p:spPr>
          <a:xfrm>
            <a:off x="5798924" y="182876"/>
            <a:ext cx="3162200" cy="1253900"/>
          </a:xfrm>
          <a:prstGeom prst="rect">
            <a:avLst/>
          </a:prstGeom>
          <a:noFill/>
          <a:ln>
            <a:noFill/>
          </a:ln>
        </p:spPr>
      </p:pic>
      <p:pic>
        <p:nvPicPr>
          <p:cNvPr id="205" name="Google Shape;205;p30"/>
          <p:cNvPicPr preferRelativeResize="0"/>
          <p:nvPr/>
        </p:nvPicPr>
        <p:blipFill rotWithShape="1">
          <a:blip r:embed="rId7">
            <a:alphaModFix/>
          </a:blip>
          <a:srcRect b="0" l="0" r="0" t="0"/>
          <a:stretch/>
        </p:blipFill>
        <p:spPr>
          <a:xfrm rot="1584595">
            <a:off x="6769540" y="3333792"/>
            <a:ext cx="1369442" cy="3195718"/>
          </a:xfrm>
          <a:prstGeom prst="rect">
            <a:avLst/>
          </a:prstGeom>
          <a:noFill/>
          <a:ln>
            <a:noFill/>
          </a:ln>
        </p:spPr>
      </p:pic>
      <p:sp>
        <p:nvSpPr>
          <p:cNvPr id="206" name="Google Shape;206;p30"/>
          <p:cNvSpPr txBox="1"/>
          <p:nvPr/>
        </p:nvSpPr>
        <p:spPr>
          <a:xfrm>
            <a:off x="3151119" y="441690"/>
            <a:ext cx="2647800" cy="8232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US" sz="3000" u="none" cap="none" strike="noStrike">
                <a:solidFill>
                  <a:srgbClr val="000000"/>
                </a:solidFill>
              </a:rPr>
              <a:t>The Vision</a:t>
            </a:r>
            <a:endParaRPr b="1"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210" name="Shape 210"/>
        <p:cNvGrpSpPr/>
        <p:nvPr/>
      </p:nvGrpSpPr>
      <p:grpSpPr>
        <a:xfrm>
          <a:off x="0" y="0"/>
          <a:ext cx="0" cy="0"/>
          <a:chOff x="0" y="0"/>
          <a:chExt cx="0" cy="0"/>
        </a:xfrm>
      </p:grpSpPr>
      <p:sp>
        <p:nvSpPr>
          <p:cNvPr id="211" name="Google Shape;211;p31"/>
          <p:cNvSpPr txBox="1"/>
          <p:nvPr/>
        </p:nvSpPr>
        <p:spPr>
          <a:xfrm>
            <a:off x="0" y="0"/>
            <a:ext cx="9144000" cy="6858000"/>
          </a:xfrm>
          <a:prstGeom prst="rect">
            <a:avLst/>
          </a:prstGeom>
          <a:noFill/>
          <a:ln>
            <a:noFill/>
          </a:ln>
        </p:spPr>
        <p:txBody>
          <a:bodyPr anchorCtr="0" anchor="t" bIns="44975" lIns="90000" spcFirstLastPara="1" rIns="90000" wrap="square" tIns="449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2" name="Google Shape;212;p31"/>
          <p:cNvSpPr txBox="1"/>
          <p:nvPr>
            <p:ph idx="4294967295" type="subTitle"/>
          </p:nvPr>
        </p:nvSpPr>
        <p:spPr>
          <a:xfrm>
            <a:off x="395250" y="2331800"/>
            <a:ext cx="8523000" cy="7335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lang="en-US" sz="1600"/>
              <a:t>Ancient Earth artefacts keep appearing and locals are frightened, unaware of what they are...</a:t>
            </a:r>
            <a:endParaRPr b="0" i="0" sz="1600" u="none" cap="none" strike="noStrike">
              <a:solidFill>
                <a:srgbClr val="000000"/>
              </a:solidFill>
              <a:latin typeface="Arial"/>
              <a:ea typeface="Arial"/>
              <a:cs typeface="Arial"/>
              <a:sym typeface="Arial"/>
            </a:endParaRPr>
          </a:p>
        </p:txBody>
      </p:sp>
      <p:pic>
        <p:nvPicPr>
          <p:cNvPr id="213" name="Google Shape;213;p31"/>
          <p:cNvPicPr preferRelativeResize="0"/>
          <p:nvPr/>
        </p:nvPicPr>
        <p:blipFill rotWithShape="1">
          <a:blip r:embed="rId3">
            <a:alphaModFix/>
          </a:blip>
          <a:srcRect b="0" l="0" r="0" t="0"/>
          <a:stretch/>
        </p:blipFill>
        <p:spPr>
          <a:xfrm>
            <a:off x="640080" y="548640"/>
            <a:ext cx="2341440" cy="1543680"/>
          </a:xfrm>
          <a:prstGeom prst="rect">
            <a:avLst/>
          </a:prstGeom>
          <a:noFill/>
          <a:ln>
            <a:noFill/>
          </a:ln>
        </p:spPr>
      </p:pic>
      <p:pic>
        <p:nvPicPr>
          <p:cNvPr id="214" name="Google Shape;214;p31"/>
          <p:cNvPicPr preferRelativeResize="0"/>
          <p:nvPr/>
        </p:nvPicPr>
        <p:blipFill rotWithShape="1">
          <a:blip r:embed="rId4">
            <a:alphaModFix/>
          </a:blip>
          <a:srcRect b="0" l="0" r="0" t="0"/>
          <a:stretch/>
        </p:blipFill>
        <p:spPr>
          <a:xfrm>
            <a:off x="310319" y="4389120"/>
            <a:ext cx="2798640" cy="1998722"/>
          </a:xfrm>
          <a:prstGeom prst="rect">
            <a:avLst/>
          </a:prstGeom>
          <a:noFill/>
          <a:ln>
            <a:noFill/>
          </a:ln>
        </p:spPr>
      </p:pic>
      <p:pic>
        <p:nvPicPr>
          <p:cNvPr id="215" name="Google Shape;215;p31"/>
          <p:cNvPicPr preferRelativeResize="0"/>
          <p:nvPr/>
        </p:nvPicPr>
        <p:blipFill rotWithShape="1">
          <a:blip r:embed="rId5">
            <a:alphaModFix/>
          </a:blip>
          <a:srcRect b="0" l="0" r="0" t="0"/>
          <a:stretch/>
        </p:blipFill>
        <p:spPr>
          <a:xfrm rot="1147210">
            <a:off x="6144107" y="3545221"/>
            <a:ext cx="1902601" cy="2581195"/>
          </a:xfrm>
          <a:prstGeom prst="rect">
            <a:avLst/>
          </a:prstGeom>
          <a:noFill/>
          <a:ln>
            <a:noFill/>
          </a:ln>
        </p:spPr>
      </p:pic>
      <p:pic>
        <p:nvPicPr>
          <p:cNvPr id="216" name="Google Shape;216;p31"/>
          <p:cNvPicPr preferRelativeResize="0"/>
          <p:nvPr/>
        </p:nvPicPr>
        <p:blipFill rotWithShape="1">
          <a:blip r:embed="rId6">
            <a:alphaModFix/>
          </a:blip>
          <a:srcRect b="0" l="0" r="0" t="0"/>
          <a:stretch/>
        </p:blipFill>
        <p:spPr>
          <a:xfrm>
            <a:off x="3415677" y="3304797"/>
            <a:ext cx="2619362" cy="2857317"/>
          </a:xfrm>
          <a:prstGeom prst="rect">
            <a:avLst/>
          </a:prstGeom>
          <a:noFill/>
          <a:ln>
            <a:noFill/>
          </a:ln>
        </p:spPr>
      </p:pic>
      <p:pic>
        <p:nvPicPr>
          <p:cNvPr id="217" name="Google Shape;217;p31"/>
          <p:cNvPicPr preferRelativeResize="0"/>
          <p:nvPr/>
        </p:nvPicPr>
        <p:blipFill rotWithShape="1">
          <a:blip r:embed="rId7">
            <a:alphaModFix/>
          </a:blip>
          <a:srcRect b="0" l="0" r="0" t="0"/>
          <a:stretch/>
        </p:blipFill>
        <p:spPr>
          <a:xfrm>
            <a:off x="6675120" y="365760"/>
            <a:ext cx="1868402" cy="2123995"/>
          </a:xfrm>
          <a:prstGeom prst="rect">
            <a:avLst/>
          </a:prstGeom>
          <a:noFill/>
          <a:ln>
            <a:noFill/>
          </a:ln>
        </p:spPr>
      </p:pic>
      <p:pic>
        <p:nvPicPr>
          <p:cNvPr id="218" name="Google Shape;218;p31"/>
          <p:cNvPicPr preferRelativeResize="0"/>
          <p:nvPr/>
        </p:nvPicPr>
        <p:blipFill rotWithShape="1">
          <a:blip r:embed="rId8">
            <a:alphaModFix/>
          </a:blip>
          <a:srcRect b="0" l="0" r="0" t="0"/>
          <a:stretch/>
        </p:blipFill>
        <p:spPr>
          <a:xfrm>
            <a:off x="3383280" y="24478"/>
            <a:ext cx="2651760" cy="2261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B26B"/>
            </a:gs>
            <a:gs pos="100000">
              <a:srgbClr val="FFF2CC"/>
            </a:gs>
          </a:gsLst>
          <a:lin ang="5400012" scaled="0"/>
        </a:gradFill>
      </p:bgPr>
    </p:bg>
    <p:spTree>
      <p:nvGrpSpPr>
        <p:cNvPr id="222" name="Shape 222"/>
        <p:cNvGrpSpPr/>
        <p:nvPr/>
      </p:nvGrpSpPr>
      <p:grpSpPr>
        <a:xfrm>
          <a:off x="0" y="0"/>
          <a:ext cx="0" cy="0"/>
          <a:chOff x="0" y="0"/>
          <a:chExt cx="0" cy="0"/>
        </a:xfrm>
      </p:grpSpPr>
      <p:sp>
        <p:nvSpPr>
          <p:cNvPr id="223" name="Google Shape;223;p32"/>
          <p:cNvSpPr/>
          <p:nvPr/>
        </p:nvSpPr>
        <p:spPr>
          <a:xfrm>
            <a:off x="365760" y="330116"/>
            <a:ext cx="8412480" cy="5301718"/>
          </a:xfrm>
          <a:custGeom>
            <a:pathLst>
              <a:path extrusionOk="0" h="21600" w="21600">
                <a:moveTo>
                  <a:pt x="0" y="0"/>
                </a:moveTo>
                <a:lnTo>
                  <a:pt x="21600" y="0"/>
                </a:lnTo>
                <a:lnTo>
                  <a:pt x="21600" y="21600"/>
                </a:lnTo>
                <a:lnTo>
                  <a:pt x="0" y="21600"/>
                </a:lnTo>
                <a:lnTo>
                  <a:pt x="0" y="0"/>
                </a:lnTo>
                <a:close/>
              </a:path>
            </a:pathLst>
          </a:custGeom>
          <a:noFill/>
          <a:ln>
            <a:noFill/>
          </a:ln>
        </p:spPr>
        <p:txBody>
          <a:bodyPr anchorCtr="0" anchor="t" bIns="46775" lIns="90000" spcFirstLastPara="1" rIns="90000" wrap="square" tIns="46775">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pic>
        <p:nvPicPr>
          <p:cNvPr id="224" name="Google Shape;224;p32"/>
          <p:cNvPicPr preferRelativeResize="0"/>
          <p:nvPr/>
        </p:nvPicPr>
        <p:blipFill rotWithShape="1">
          <a:blip r:embed="rId3">
            <a:alphaModFix/>
          </a:blip>
          <a:srcRect b="5802" l="1400" r="0" t="0"/>
          <a:stretch/>
        </p:blipFill>
        <p:spPr>
          <a:xfrm>
            <a:off x="3859600" y="1362875"/>
            <a:ext cx="4581626" cy="4134401"/>
          </a:xfrm>
          <a:prstGeom prst="rect">
            <a:avLst/>
          </a:prstGeom>
          <a:noFill/>
          <a:ln>
            <a:noFill/>
          </a:ln>
        </p:spPr>
      </p:pic>
      <p:pic>
        <p:nvPicPr>
          <p:cNvPr id="225" name="Google Shape;225;p32"/>
          <p:cNvPicPr preferRelativeResize="0"/>
          <p:nvPr/>
        </p:nvPicPr>
        <p:blipFill rotWithShape="1">
          <a:blip r:embed="rId4">
            <a:alphaModFix/>
          </a:blip>
          <a:srcRect b="0" l="0" r="0" t="0"/>
          <a:stretch/>
        </p:blipFill>
        <p:spPr>
          <a:xfrm>
            <a:off x="457195" y="2728429"/>
            <a:ext cx="3476522" cy="2946956"/>
          </a:xfrm>
          <a:prstGeom prst="rect">
            <a:avLst/>
          </a:prstGeom>
          <a:noFill/>
          <a:ln>
            <a:noFill/>
          </a:ln>
        </p:spPr>
      </p:pic>
      <p:sp>
        <p:nvSpPr>
          <p:cNvPr id="226" name="Google Shape;226;p32"/>
          <p:cNvSpPr txBox="1"/>
          <p:nvPr>
            <p:ph idx="4294967295" type="title"/>
          </p:nvPr>
        </p:nvSpPr>
        <p:spPr>
          <a:xfrm>
            <a:off x="620500" y="828772"/>
            <a:ext cx="7680900" cy="457800"/>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town that you arrive 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3"/>
          <p:cNvSpPr txBox="1"/>
          <p:nvPr>
            <p:ph idx="4294967295" type="title"/>
          </p:nvPr>
        </p:nvSpPr>
        <p:spPr>
          <a:xfrm>
            <a:off x="457200" y="305638"/>
            <a:ext cx="8229243" cy="1144801"/>
          </a:xfrm>
          <a:prstGeom prst="rect">
            <a:avLst/>
          </a:prstGeom>
          <a:no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000000"/>
              </a:buClr>
              <a:buSzPts val="6000"/>
              <a:buFont typeface="Federo"/>
              <a:buNone/>
            </a:pPr>
            <a:r>
              <a:rPr b="1" i="0" lang="en-US" sz="6000" u="none" cap="none" strike="noStrike">
                <a:solidFill>
                  <a:srgbClr val="000000"/>
                </a:solidFill>
                <a:latin typeface="Federo"/>
                <a:ea typeface="Federo"/>
                <a:cs typeface="Federo"/>
                <a:sym typeface="Federo"/>
              </a:rPr>
              <a:t>Art Timeline</a:t>
            </a:r>
            <a:endParaRPr/>
          </a:p>
        </p:txBody>
      </p:sp>
      <p:sp>
        <p:nvSpPr>
          <p:cNvPr id="232" name="Google Shape;232;p33"/>
          <p:cNvSpPr txBox="1"/>
          <p:nvPr>
            <p:ph idx="4294967295" type="body"/>
          </p:nvPr>
        </p:nvSpPr>
        <p:spPr>
          <a:xfrm>
            <a:off x="243280" y="2231473"/>
            <a:ext cx="6283355" cy="411998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910"/>
              <a:buFont typeface="Arial"/>
              <a:buNone/>
            </a:pPr>
            <a:r>
              <a:rPr b="0" i="0" lang="en-US" sz="2910" u="none" cap="none" strike="noStrike">
                <a:solidFill>
                  <a:srgbClr val="000000"/>
                </a:solidFill>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yt sunris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